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452" r:id="rId2"/>
    <p:sldId id="445" r:id="rId3"/>
    <p:sldId id="451" r:id="rId4"/>
    <p:sldId id="449" r:id="rId5"/>
    <p:sldId id="294" r:id="rId6"/>
    <p:sldId id="296" r:id="rId7"/>
    <p:sldId id="258" r:id="rId8"/>
    <p:sldId id="291" r:id="rId9"/>
    <p:sldId id="674" r:id="rId10"/>
    <p:sldId id="45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028"/>
    <p:restoredTop sz="95921"/>
  </p:normalViewPr>
  <p:slideViewPr>
    <p:cSldViewPr snapToGrid="0" snapToObjects="1">
      <p:cViewPr varScale="1">
        <p:scale>
          <a:sx n="106" d="100"/>
          <a:sy n="106" d="100"/>
        </p:scale>
        <p:origin x="192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33745-EC0B-CF42-84CA-DC36D3FE23D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E9765-7DD3-AA49-982A-70B0C8F62F7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90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/>
          <a:lstStyle/>
          <a:p>
            <a:fld id="{7BD27394-5C6A-1D42-94A3-869EFBE04EBC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2729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D8839-4E60-014A-8D4F-EBD9E207C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29214-18C4-C64F-BB4D-582BDFC449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219F1-D044-2041-96AC-9C5C2AD9E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3E3D-BFFB-BE41-BA1C-E72C96841A6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F679D-EA65-5445-983A-8A83E3109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7A17E-AB4A-144B-8D02-60BCA2B35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B048B-E75F-DC45-82FF-1B63FAC7739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58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E5FE7-3447-E941-9D5E-54D80F0AA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2CDD78-9335-554D-9DA8-04C58F767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3393E-3BB1-344A-9AB2-7507F412F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3E3D-BFFB-BE41-BA1C-E72C96841A6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4BC4D-310F-C645-8599-7FD15A8E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B42E0-B230-3B4D-8E34-D2991B5E2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B048B-E75F-DC45-82FF-1B63FAC7739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3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67D64B-EE7D-CE41-9AB4-2DA7A91C23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A86AD4-BD45-BA42-8E8A-7D3EA56F3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68CB1-F661-1242-85B4-14803ADE4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3E3D-BFFB-BE41-BA1C-E72C96841A6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2D32C-19CB-FD46-B6A7-79FAE7C3F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2095F-33FA-7941-AB22-B597DC361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B048B-E75F-DC45-82FF-1B63FAC7739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12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87336" y="6333284"/>
            <a:ext cx="7367451" cy="524717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anchor="ctr"/>
          <a:lstStyle>
            <a:lvl1pPr algn="ctr">
              <a:spcBef>
                <a:spcPts val="1800"/>
              </a:spcBef>
              <a:defRPr sz="1300" baseline="0">
                <a:solidFill>
                  <a:schemeClr val="bg1"/>
                </a:solidFill>
                <a:latin typeface="DIN" panose="02000503040000020003" pitchFamily="2" charset="0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4787" y="6333284"/>
            <a:ext cx="1637213" cy="524717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  <a:latin typeface="DIN" panose="02000503040000020003" pitchFamily="2" charset="0"/>
              </a:defRPr>
            </a:lvl1pPr>
          </a:lstStyle>
          <a:p>
            <a:fld id="{DD6FB667-8832-4315-A7A1-870CAE32AB04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Picture 5" descr="C:\Users\mschneider\AppData\Local\Temp\Temp1_Material PP.zip\Material PP\UGAP-ESD part visual-E_kl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900" y="6333283"/>
            <a:ext cx="1104000" cy="39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mschneider\AppData\Local\Temp\Temp1_Material PP.zip\Material PP\EG_LOGO_CMYK-01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669" y="6376401"/>
            <a:ext cx="1392000" cy="33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82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FBE20-6CE1-A74E-B0B1-8EE2A2F27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C17E8-DFE3-C24A-9B09-19D3C2EFA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7FA33-9D85-E44A-882B-ADFC81BD4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3E3D-BFFB-BE41-BA1C-E72C96841A6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B1B20-8173-D14D-B1C2-D9980B14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A208C-76CE-1D4C-9897-A723B29B9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B048B-E75F-DC45-82FF-1B63FAC7739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01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4F8D-DC2C-7849-9C8E-8955DF923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30CDF-D4D3-1948-AFD7-665EA8608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7C32E-C553-E240-99E4-2A04C1E46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3E3D-BFFB-BE41-BA1C-E72C96841A6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FB769-4C97-E543-BA11-99A2A4FCE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25567-FBFA-CE4C-8020-CF510730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B048B-E75F-DC45-82FF-1B63FAC7739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71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CAA95-78A1-9E4A-BDFF-29065FEA5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03EB2-A399-384D-A48E-0E4C5204F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A03E97-494A-1E48-AEF0-8F0752A05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719289-6A48-5F4E-9A15-FF4210B22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3E3D-BFFB-BE41-BA1C-E72C96841A6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6BC70D-D94F-F24F-BF34-E03F9C7F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D1740-3580-1E48-B9C6-E611F94BA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B048B-E75F-DC45-82FF-1B63FAC7739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03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03C19-27C3-2442-8D40-2F8107E2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E74A5-F98B-374B-87A6-318B5885B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79D4C8-71B3-6B43-BF3A-0D74F28D9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1FBDC-0BC4-FB40-ABFB-218ECFD8A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D411A2-053D-724C-ABBA-881B8CFD8C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8E9287-7EE4-2846-BD0A-47E4EAA23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3E3D-BFFB-BE41-BA1C-E72C96841A6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88FEB3-A35C-EC45-B5E6-CA0184C08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4DF6A7-C211-E548-BA41-A8850CE04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B048B-E75F-DC45-82FF-1B63FAC7739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15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D4BEE-F51D-8B41-857E-BC080CB8A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4DCD0E-38B8-FF4B-AF4D-F61328202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3E3D-BFFB-BE41-BA1C-E72C96841A6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3EC5E1-B7CF-AC40-9749-DCEFDF742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FA17B-04AD-B44C-8B24-C8E94F561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B048B-E75F-DC45-82FF-1B63FAC7739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27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DFFB58-8ACD-844E-9EF0-2D4F668C9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3E3D-BFFB-BE41-BA1C-E72C96841A6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980D00-8D69-F74B-B276-8D5822132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335E6-5DAE-3649-8059-E71A6FBE5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B048B-E75F-DC45-82FF-1B63FAC7739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02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82503-2C74-4C4D-B075-0377874F1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690DB-2365-FD41-B523-E093A4CD1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BD27C8-A05C-0C47-9C68-651F22E8C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8BD19-3228-D84F-B04C-4131BFC01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3E3D-BFFB-BE41-BA1C-E72C96841A6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D8C39-4CCC-5146-9636-8906C526B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9B128-2F14-1845-9AD6-87229CCE1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B048B-E75F-DC45-82FF-1B63FAC7739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2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10CA6-299A-9240-BC24-11C7E1846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7CA452-5AEA-3344-A179-4CB47DF7C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BF248-5C5D-E74E-AC70-0B6A3D9FD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691DC-8DE7-B24C-A6A4-6B21E7CF8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3E3D-BFFB-BE41-BA1C-E72C96841A6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594A3D-5DE9-D648-A453-EA390D8D4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83B13-7F19-E340-80B4-8F9907F4E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B048B-E75F-DC45-82FF-1B63FAC7739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59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3A76F9-005F-6A4F-A579-B5EC774FA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BACC1-CC05-2742-A3BD-F2143C326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45B5A-6D14-AA46-9941-DC60E231FF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03E3D-BFFB-BE41-BA1C-E72C96841A63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30903-0ABF-644E-81D9-FB49B3AE1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FD090-3D2D-6A4D-93EA-CE0C08C21B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B048B-E75F-DC45-82FF-1B63FAC7739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4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ubed-dbe.org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2.jpeg"/><Relationship Id="rId5" Type="http://schemas.openxmlformats.org/officeDocument/2006/relationships/hyperlink" Target="https://www.ecubed-dbe.org/" TargetMode="Externa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9.jpeg"/><Relationship Id="rId5" Type="http://schemas.openxmlformats.org/officeDocument/2006/relationships/image" Target="../media/image15.tif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9.jpeg"/><Relationship Id="rId5" Type="http://schemas.openxmlformats.org/officeDocument/2006/relationships/image" Target="../media/image3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8zsoH3z_S7k" TargetMode="External"/><Relationship Id="rId3" Type="http://schemas.openxmlformats.org/officeDocument/2006/relationships/image" Target="../media/image18.jpeg"/><Relationship Id="rId7" Type="http://schemas.openxmlformats.org/officeDocument/2006/relationships/hyperlink" Target="https://youtu.be/sb13x3DxlXU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hyperlink" Target="https://youtu.be/l4_aAZWy_sw" TargetMode="External"/><Relationship Id="rId5" Type="http://schemas.openxmlformats.org/officeDocument/2006/relationships/hyperlink" Target="https://youtu.be/1dvrQVUL-AE" TargetMode="External"/><Relationship Id="rId4" Type="http://schemas.openxmlformats.org/officeDocument/2006/relationships/hyperlink" Target="https://youtu.be/LmPTQiYjjuA" TargetMode="External"/><Relationship Id="rId9" Type="http://schemas.openxmlformats.org/officeDocument/2006/relationships/hyperlink" Target="https://www.youtube.com/channel/UCtJI_qWsmtRJzwugEAIlWTw/video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RC logo.jpg">
            <a:extLst>
              <a:ext uri="{FF2B5EF4-FFF2-40B4-BE49-F238E27FC236}">
                <a16:creationId xmlns:a16="http://schemas.microsoft.com/office/drawing/2014/main" id="{44FE45B7-DD71-604D-A6EB-70382BD63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058" y="5935126"/>
            <a:ext cx="3506065" cy="7145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CA5152-2359-1446-A292-107B1E909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212"/>
            <a:ext cx="10515600" cy="2378075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+mn-lt"/>
              </a:rPr>
              <a:t>Education 2030 and the SDGS</a:t>
            </a:r>
            <a:r>
              <a:rPr lang="en-US" dirty="0">
                <a:latin typeface="+mn-lt"/>
              </a:rPr>
              <a:t>: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Towards a new social contract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for future 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C20D2-585B-E84F-85E5-CA761395C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04" y="5328724"/>
            <a:ext cx="5242579" cy="14449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Rob </a:t>
            </a:r>
            <a:r>
              <a:rPr lang="en-US" sz="2400" dirty="0" err="1"/>
              <a:t>O’Donoghue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Environmental Learning Research Centre</a:t>
            </a:r>
          </a:p>
          <a:p>
            <a:pPr marL="0" indent="0">
              <a:buNone/>
            </a:pPr>
            <a:r>
              <a:rPr lang="en-US" sz="2400" dirty="0"/>
              <a:t>Rhodes University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590144-58CE-8740-8E92-FC76F8CBDB33}"/>
              </a:ext>
            </a:extLst>
          </p:cNvPr>
          <p:cNvSpPr txBox="1"/>
          <p:nvPr/>
        </p:nvSpPr>
        <p:spPr>
          <a:xfrm>
            <a:off x="674557" y="2514811"/>
            <a:ext cx="111826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How was Education 2030 framed as </a:t>
            </a:r>
            <a:r>
              <a:rPr lang="en-US" sz="2400" b="1" dirty="0">
                <a:solidFill>
                  <a:srgbClr val="FF0000"/>
                </a:solidFill>
              </a:rPr>
              <a:t>a multi-stakeholder process</a:t>
            </a:r>
            <a:r>
              <a:rPr lang="en-US" sz="2400" dirty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might a </a:t>
            </a:r>
            <a:r>
              <a:rPr lang="en-US" sz="2400" b="1" dirty="0">
                <a:solidFill>
                  <a:srgbClr val="FF0000"/>
                </a:solidFill>
              </a:rPr>
              <a:t>new social contract </a:t>
            </a:r>
            <a:r>
              <a:rPr lang="en-US" sz="2400" dirty="0"/>
              <a:t>for transformative learning look like?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Examples of multi-stakeholder learning initiatives with the SDGs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Citizen Science </a:t>
            </a:r>
            <a:r>
              <a:rPr lang="en-US" sz="2400" b="1" dirty="0"/>
              <a:t>(</a:t>
            </a:r>
            <a:r>
              <a:rPr lang="en-US" sz="2400" b="1" dirty="0" err="1"/>
              <a:t>MiniSASS</a:t>
            </a:r>
            <a:r>
              <a:rPr lang="en-US" sz="2400" b="1" dirty="0"/>
              <a:t> - Online networked learning)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DoE Curriculum Strategy </a:t>
            </a:r>
            <a:r>
              <a:rPr lang="en-US" sz="2400" b="1" dirty="0"/>
              <a:t>(E-Cubed - Professional Learning Communities)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Food Security  </a:t>
            </a:r>
            <a:r>
              <a:rPr lang="en-US" sz="2400" b="1" dirty="0"/>
              <a:t>(Heritage food gardening - Course activated learning network)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468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51"/>
    </mc:Choice>
    <mc:Fallback xmlns="">
      <p:transition spd="slow" advTm="56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B375B-047F-3C46-935A-BE5CBF230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4" y="-7412"/>
            <a:ext cx="3270956" cy="786345"/>
          </a:xfrm>
        </p:spPr>
        <p:txBody>
          <a:bodyPr/>
          <a:lstStyle/>
          <a:p>
            <a:r>
              <a:rPr lang="en-US" b="1" dirty="0">
                <a:latin typeface="+mn-lt"/>
              </a:rPr>
              <a:t>References: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9335C-F489-204E-8380-1A2A8652E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007" y="790014"/>
            <a:ext cx="11704320" cy="5503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2400" dirty="0" err="1"/>
              <a:t>O’Donoghue</a:t>
            </a:r>
            <a:r>
              <a:rPr lang="en-ZA" sz="2400" dirty="0"/>
              <a:t>, R.B. Taylor, R.J. and Venter, V. (2018) How are Learning and Training Environments Transforming with ESD? In Education on the Move, Chapter 5 pages. 111-132. Paris, UNESCO.</a:t>
            </a:r>
          </a:p>
          <a:p>
            <a:pPr marL="0" indent="0">
              <a:buNone/>
            </a:pPr>
            <a:r>
              <a:rPr lang="en-ZA" sz="2400" dirty="0" err="1"/>
              <a:t>O’Donoghue</a:t>
            </a:r>
            <a:r>
              <a:rPr lang="en-ZA" sz="2400" dirty="0"/>
              <a:t>, R.B. and </a:t>
            </a:r>
            <a:r>
              <a:rPr lang="en-ZA" sz="2400" dirty="0" err="1"/>
              <a:t>Roncevic</a:t>
            </a:r>
            <a:r>
              <a:rPr lang="en-ZA" sz="2400" dirty="0"/>
              <a:t>, K. (2018) ﻿</a:t>
            </a:r>
            <a:r>
              <a:rPr lang="en-ZA" sz="2400" dirty="0" err="1"/>
              <a:t>Theorien</a:t>
            </a:r>
            <a:r>
              <a:rPr lang="en-ZA" sz="2400" dirty="0"/>
              <a:t> </a:t>
            </a:r>
            <a:r>
              <a:rPr lang="en-ZA" sz="2400" dirty="0" err="1"/>
              <a:t>lernbasiertem</a:t>
            </a:r>
            <a:r>
              <a:rPr lang="en-ZA" sz="2400" dirty="0"/>
              <a:t> </a:t>
            </a:r>
            <a:r>
              <a:rPr lang="en-ZA" sz="2400" dirty="0" err="1"/>
              <a:t>Wandels</a:t>
            </a:r>
            <a:r>
              <a:rPr lang="en-ZA" sz="2400" dirty="0"/>
              <a:t> in der </a:t>
            </a:r>
            <a:r>
              <a:rPr lang="en-ZA" sz="2400" dirty="0" err="1"/>
              <a:t>Bildung</a:t>
            </a:r>
            <a:r>
              <a:rPr lang="en-ZA" sz="2400" dirty="0"/>
              <a:t> </a:t>
            </a:r>
            <a:r>
              <a:rPr lang="en-ZA" sz="2400" dirty="0" err="1"/>
              <a:t>für</a:t>
            </a:r>
            <a:r>
              <a:rPr lang="en-ZA" sz="2400" dirty="0"/>
              <a:t> </a:t>
            </a:r>
            <a:r>
              <a:rPr lang="en-ZA" sz="2400" dirty="0" err="1"/>
              <a:t>Nachhaltige</a:t>
            </a:r>
            <a:r>
              <a:rPr lang="en-ZA" sz="2400" dirty="0"/>
              <a:t> </a:t>
            </a:r>
            <a:r>
              <a:rPr lang="en-ZA" sz="2400" dirty="0" err="1"/>
              <a:t>Entwicklung</a:t>
            </a:r>
            <a:r>
              <a:rPr lang="en-ZA" sz="2400" dirty="0"/>
              <a:t> </a:t>
            </a:r>
            <a:r>
              <a:rPr lang="en-ZA" sz="2400" dirty="0" err="1"/>
              <a:t>Paradigmenwechsel</a:t>
            </a:r>
            <a:r>
              <a:rPr lang="en-ZA" sz="2400" dirty="0"/>
              <a:t> </a:t>
            </a:r>
            <a:r>
              <a:rPr lang="en-ZA" sz="2400" dirty="0" err="1"/>
              <a:t>weg</a:t>
            </a:r>
            <a:r>
              <a:rPr lang="en-ZA" sz="2400" dirty="0"/>
              <a:t> </a:t>
            </a:r>
            <a:r>
              <a:rPr lang="en-ZA" sz="2400" dirty="0" err="1"/>
              <a:t>vom</a:t>
            </a:r>
            <a:r>
              <a:rPr lang="en-ZA" sz="2400" dirty="0"/>
              <a:t> </a:t>
            </a:r>
            <a:r>
              <a:rPr lang="en-ZA" sz="2400" dirty="0" err="1"/>
              <a:t>dominanten</a:t>
            </a:r>
            <a:r>
              <a:rPr lang="en-ZA" sz="2400" dirty="0"/>
              <a:t> </a:t>
            </a:r>
            <a:r>
              <a:rPr lang="en-ZA" sz="2400" dirty="0" err="1"/>
              <a:t>Bildungsverständnis</a:t>
            </a:r>
            <a:r>
              <a:rPr lang="en-ZA" sz="2400" dirty="0"/>
              <a:t>. </a:t>
            </a:r>
            <a:r>
              <a:rPr lang="en-ZA" sz="2400" dirty="0" err="1"/>
              <a:t>Zeitschrift</a:t>
            </a:r>
            <a:r>
              <a:rPr lang="en-ZA" sz="2400" dirty="0"/>
              <a:t> </a:t>
            </a:r>
            <a:r>
              <a:rPr lang="en-ZA" sz="2400" dirty="0" err="1"/>
              <a:t>für</a:t>
            </a:r>
            <a:r>
              <a:rPr lang="en-ZA" sz="2400" dirty="0"/>
              <a:t> </a:t>
            </a:r>
            <a:r>
              <a:rPr lang="en-ZA" sz="2400" dirty="0" err="1"/>
              <a:t>internationale</a:t>
            </a:r>
            <a:r>
              <a:rPr lang="en-ZA" sz="2400" dirty="0"/>
              <a:t> </a:t>
            </a:r>
            <a:r>
              <a:rPr lang="en-ZA" sz="2400" dirty="0" err="1"/>
              <a:t>Bildungsforschung</a:t>
            </a:r>
            <a:r>
              <a:rPr lang="en-ZA" sz="2400" dirty="0"/>
              <a:t> und </a:t>
            </a:r>
            <a:r>
              <a:rPr lang="en-ZA" sz="2400" dirty="0" err="1"/>
              <a:t>Entwicklungspädagogik</a:t>
            </a:r>
            <a:r>
              <a:rPr lang="en-ZA" sz="2400" dirty="0"/>
              <a:t> 43. </a:t>
            </a:r>
            <a:r>
              <a:rPr lang="en-ZA" sz="2400" dirty="0" err="1"/>
              <a:t>Jahrgang</a:t>
            </a:r>
            <a:r>
              <a:rPr lang="en-ZA" sz="2400" dirty="0"/>
              <a:t> 2020, Heft 1, S. 20–26 </a:t>
            </a:r>
            <a:r>
              <a:rPr lang="en-ZA" sz="2400" dirty="0" err="1"/>
              <a:t>doi.org</a:t>
            </a:r>
            <a:r>
              <a:rPr lang="en-ZA" sz="2400" dirty="0"/>
              <a:t>/10.31244/zep.2020.01.04 </a:t>
            </a:r>
          </a:p>
          <a:p>
            <a:pPr marL="0" indent="0">
              <a:buNone/>
            </a:pPr>
            <a:r>
              <a:rPr lang="en-US" sz="2400" dirty="0" err="1"/>
              <a:t>O’Donoghue</a:t>
            </a:r>
            <a:r>
              <a:rPr lang="en-US" sz="2400" dirty="0"/>
              <a:t>, R., </a:t>
            </a:r>
            <a:r>
              <a:rPr lang="en-US" sz="2400" dirty="0" err="1"/>
              <a:t>Henze</a:t>
            </a:r>
            <a:r>
              <a:rPr lang="en-US" sz="2400" dirty="0"/>
              <a:t>, C., </a:t>
            </a:r>
            <a:r>
              <a:rPr lang="en-US" sz="2400" dirty="0" err="1"/>
              <a:t>Shimray</a:t>
            </a:r>
            <a:r>
              <a:rPr lang="en-US" sz="2400" dirty="0"/>
              <a:t>, C., Sarabhai, K., and Sandoval Rivera, J.C. (2020) Hand-Print CARE:  Towards ethics-led action learning for ESD in school subject disciplines. Ahmedabad, Centre for Environmental Education. Journal of Education for Sustainable Development. </a:t>
            </a:r>
          </a:p>
          <a:p>
            <a:pPr marL="0" indent="0">
              <a:buNone/>
            </a:pPr>
            <a:r>
              <a:rPr lang="en-US" sz="2400" dirty="0"/>
              <a:t>UNESCO (2021) Reimagining our Futures Together:</a:t>
            </a:r>
          </a:p>
          <a:p>
            <a:pPr marL="0" indent="0">
              <a:buNone/>
            </a:pPr>
            <a:r>
              <a:rPr lang="en-US" sz="2400" dirty="0"/>
              <a:t>A new social contract for education. Paris, UNESCO.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665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67"/>
    </mc:Choice>
    <mc:Fallback xmlns="">
      <p:transition spd="slow" advTm="35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15F3207-011D-5C4D-9A16-303CFDF0C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06367" y="1477283"/>
            <a:ext cx="2006600" cy="264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C5820F-D2E3-1942-BFA5-A98DFE515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14" y="1460083"/>
            <a:ext cx="2171700" cy="2984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FD75A-B04E-834D-86E7-F7EB727CB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0905" y="1455213"/>
            <a:ext cx="18288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0BC04D-A7CD-7E4D-9C04-65CC897A81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6578" y="1448599"/>
            <a:ext cx="1803400" cy="2933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6C13CF-4CB2-AA44-A958-43A5CFFE89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6691" y="1428891"/>
            <a:ext cx="1828800" cy="309211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FC28CAF-8517-F149-97D0-84A5C776B1AE}"/>
              </a:ext>
            </a:extLst>
          </p:cNvPr>
          <p:cNvCxnSpPr>
            <a:cxnSpLocks/>
          </p:cNvCxnSpPr>
          <p:nvPr/>
        </p:nvCxnSpPr>
        <p:spPr>
          <a:xfrm>
            <a:off x="378277" y="4464561"/>
            <a:ext cx="10857214" cy="0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F6F3C53-2225-5D4F-B725-EE0DD2DF6EA8}"/>
              </a:ext>
            </a:extLst>
          </p:cNvPr>
          <p:cNvSpPr txBox="1"/>
          <p:nvPr/>
        </p:nvSpPr>
        <p:spPr>
          <a:xfrm>
            <a:off x="182049" y="5182364"/>
            <a:ext cx="88152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Education 2030 as </a:t>
            </a:r>
            <a:r>
              <a:rPr lang="en-US" sz="2800" b="1" dirty="0"/>
              <a:t>learning actions </a:t>
            </a:r>
            <a:r>
              <a:rPr lang="en-US" sz="2800" dirty="0"/>
              <a:t>to achieve the SDGs requires a switch from education as expert interventions to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multi-stakeholder partnerships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E4A4A-6A94-4045-9CD9-32184F7E8C63}"/>
              </a:ext>
            </a:extLst>
          </p:cNvPr>
          <p:cNvSpPr txBox="1"/>
          <p:nvPr/>
        </p:nvSpPr>
        <p:spPr>
          <a:xfrm>
            <a:off x="378277" y="4542041"/>
            <a:ext cx="3784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/>
              <a:t>a)  </a:t>
            </a:r>
            <a:r>
              <a:rPr lang="en-ZA" sz="2400" b="1" dirty="0"/>
              <a:t>Transformative actions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6E8290-E219-D44B-A60F-74CA792B732E}"/>
              </a:ext>
            </a:extLst>
          </p:cNvPr>
          <p:cNvSpPr txBox="1"/>
          <p:nvPr/>
        </p:nvSpPr>
        <p:spPr>
          <a:xfrm>
            <a:off x="4193663" y="4544816"/>
            <a:ext cx="4239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/>
              <a:t>b) </a:t>
            </a:r>
            <a:r>
              <a:rPr lang="en-ZA" sz="2400" b="1" dirty="0"/>
              <a:t>Structural societal change</a:t>
            </a:r>
            <a:endParaRPr lang="en-US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0E9C5B-78E7-514C-AC74-C46F99445DD8}"/>
              </a:ext>
            </a:extLst>
          </p:cNvPr>
          <p:cNvSpPr txBox="1"/>
          <p:nvPr/>
        </p:nvSpPr>
        <p:spPr>
          <a:xfrm>
            <a:off x="8325912" y="4530963"/>
            <a:ext cx="3075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/>
              <a:t>c) </a:t>
            </a:r>
            <a:r>
              <a:rPr lang="en-ZA" sz="2400" b="1" dirty="0"/>
              <a:t>Technology futures</a:t>
            </a:r>
            <a:endParaRPr lang="en-US" sz="2400" b="1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70E351E-9657-2349-96F8-3C958D6ACAA8}"/>
              </a:ext>
            </a:extLst>
          </p:cNvPr>
          <p:cNvSpPr txBox="1">
            <a:spLocks/>
          </p:cNvSpPr>
          <p:nvPr/>
        </p:nvSpPr>
        <p:spPr>
          <a:xfrm>
            <a:off x="99753" y="-48050"/>
            <a:ext cx="11999673" cy="158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sz="3600" b="1" u="sng" dirty="0">
                <a:solidFill>
                  <a:srgbClr val="FF0000"/>
                </a:solidFill>
                <a:latin typeface="+mn-lt"/>
              </a:rPr>
              <a:t>EDUCATION 2030 </a:t>
            </a:r>
            <a:r>
              <a:rPr lang="en-ZA" sz="2800" dirty="0">
                <a:latin typeface="+mn-lt"/>
              </a:rPr>
              <a:t>aims to build </a:t>
            </a:r>
            <a:r>
              <a:rPr lang="en-ZA" sz="2800" b="1" dirty="0">
                <a:latin typeface="+mn-lt"/>
              </a:rPr>
              <a:t>a more just and sustainable world </a:t>
            </a:r>
            <a:r>
              <a:rPr lang="en-ZA" sz="2800" dirty="0">
                <a:latin typeface="+mn-lt"/>
              </a:rPr>
              <a:t>by </a:t>
            </a:r>
          </a:p>
          <a:p>
            <a:pPr algn="ctr"/>
            <a:r>
              <a:rPr lang="en-ZA" sz="2800" b="1" dirty="0">
                <a:latin typeface="+mn-lt"/>
              </a:rPr>
              <a:t>strengthening ESD </a:t>
            </a:r>
            <a:r>
              <a:rPr lang="en-ZA" sz="2800" dirty="0">
                <a:latin typeface="+mn-lt"/>
              </a:rPr>
              <a:t>to </a:t>
            </a:r>
            <a:r>
              <a:rPr lang="en-ZA" sz="2800" b="1" dirty="0">
                <a:latin typeface="+mn-lt"/>
              </a:rPr>
              <a:t>achieve the 17 SDGs through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Nationwide multi-stakeholder initiatives in 5 priority action areas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981E16-DB28-824A-8427-59F957F5E9DB}"/>
              </a:ext>
            </a:extLst>
          </p:cNvPr>
          <p:cNvSpPr/>
          <p:nvPr/>
        </p:nvSpPr>
        <p:spPr>
          <a:xfrm>
            <a:off x="378277" y="1420839"/>
            <a:ext cx="10857214" cy="358286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48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85"/>
    </mc:Choice>
    <mc:Fallback xmlns="">
      <p:transition spd="slow" advTm="92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12" grpId="0"/>
      <p:bldP spid="15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5CC68-742E-DF4A-9773-5BC62BEB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20" y="-2068"/>
            <a:ext cx="12069580" cy="1063221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+mn-lt"/>
              </a:rPr>
              <a:t>Clarifying a new social contract for </a:t>
            </a:r>
            <a:r>
              <a:rPr lang="en-US" sz="2800" b="1" u="sng" dirty="0">
                <a:solidFill>
                  <a:srgbClr val="FF0000"/>
                </a:solidFill>
                <a:latin typeface="+mn-lt"/>
              </a:rPr>
              <a:t>Re-imagining our futures together </a:t>
            </a:r>
            <a:r>
              <a:rPr lang="en-US" sz="1800" b="1" dirty="0">
                <a:solidFill>
                  <a:srgbClr val="FF0000"/>
                </a:solidFill>
                <a:latin typeface="+mn-lt"/>
              </a:rPr>
              <a:t>(UNESCO 2021)</a:t>
            </a:r>
            <a:br>
              <a:rPr lang="en-US" sz="1800" b="1" u="sng" dirty="0">
                <a:solidFill>
                  <a:srgbClr val="FF0000"/>
                </a:solidFill>
                <a:latin typeface="+mn-lt"/>
              </a:rPr>
            </a:br>
            <a:endParaRPr lang="en-US" sz="18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565CD-8E5F-704C-8EF3-9C63C09D0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185" y="2193376"/>
            <a:ext cx="8920393" cy="4492236"/>
          </a:xfrm>
        </p:spPr>
        <p:txBody>
          <a:bodyPr>
            <a:normAutofit lnSpcReduction="10000"/>
          </a:bodyPr>
          <a:lstStyle/>
          <a:p>
            <a:r>
              <a:rPr lang="en-ZA" b="1" dirty="0"/>
              <a:t>Pedagogy needs to be expanded </a:t>
            </a:r>
            <a:r>
              <a:rPr lang="en-ZA" dirty="0"/>
              <a:t>around an ethic of </a:t>
            </a:r>
            <a:r>
              <a:rPr lang="en-ZA" b="1" dirty="0">
                <a:solidFill>
                  <a:srgbClr val="FF0000"/>
                </a:solidFill>
              </a:rPr>
              <a:t>cooperation and solidarity</a:t>
            </a:r>
            <a:r>
              <a:rPr lang="en-ZA" dirty="0"/>
              <a:t>. </a:t>
            </a:r>
          </a:p>
          <a:p>
            <a:r>
              <a:rPr lang="en-ZA" dirty="0"/>
              <a:t>Pedagogy must foster </a:t>
            </a:r>
            <a:r>
              <a:rPr lang="en-ZA" b="1" dirty="0">
                <a:solidFill>
                  <a:srgbClr val="FF0000"/>
                </a:solidFill>
              </a:rPr>
              <a:t>empathy and compassion </a:t>
            </a:r>
            <a:r>
              <a:rPr lang="en-ZA" dirty="0"/>
              <a:t>in work together to transform ourselves and our world. </a:t>
            </a:r>
          </a:p>
          <a:p>
            <a:r>
              <a:rPr lang="en-ZA" dirty="0"/>
              <a:t>Learning develops through </a:t>
            </a:r>
            <a:r>
              <a:rPr lang="en-ZA" b="1" dirty="0">
                <a:solidFill>
                  <a:srgbClr val="FF0000"/>
                </a:solidFill>
              </a:rPr>
              <a:t>co-engaged relationships between teachers, students, and available knowledge</a:t>
            </a:r>
            <a:r>
              <a:rPr lang="en-ZA" dirty="0"/>
              <a:t>. </a:t>
            </a:r>
          </a:p>
          <a:p>
            <a:r>
              <a:rPr lang="en-ZA" dirty="0"/>
              <a:t>Learning extends student relationships and an </a:t>
            </a:r>
            <a:r>
              <a:rPr lang="en-ZA" b="1" dirty="0">
                <a:solidFill>
                  <a:srgbClr val="FF0000"/>
                </a:solidFill>
              </a:rPr>
              <a:t>ethic of care and shared responsibility </a:t>
            </a:r>
            <a:r>
              <a:rPr lang="en-ZA" dirty="0"/>
              <a:t>within a common world. </a:t>
            </a:r>
          </a:p>
          <a:p>
            <a:r>
              <a:rPr lang="en-ZA" dirty="0"/>
              <a:t>Pedagogy activates </a:t>
            </a:r>
            <a:r>
              <a:rPr lang="en-ZA" b="1" dirty="0">
                <a:solidFill>
                  <a:srgbClr val="FF0000"/>
                </a:solidFill>
              </a:rPr>
              <a:t>transformative learning encounters </a:t>
            </a:r>
            <a:r>
              <a:rPr lang="en-ZA" dirty="0"/>
              <a:t>around realities that exist and can be built together. (p.147)</a:t>
            </a:r>
          </a:p>
        </p:txBody>
      </p:sp>
      <p:pic>
        <p:nvPicPr>
          <p:cNvPr id="5" name="Picture 4" descr="CARE-SUSTAINABILITY-LOGO-sml.jpg">
            <a:extLst>
              <a:ext uri="{FF2B5EF4-FFF2-40B4-BE49-F238E27FC236}">
                <a16:creationId xmlns:a16="http://schemas.microsoft.com/office/drawing/2014/main" id="{E93797C1-EF8E-D447-BDB8-EF12945E07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9229" y="667605"/>
            <a:ext cx="1571739" cy="1497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CAC7BD-E5FA-E344-93C5-2518B6A1A1E9}"/>
              </a:ext>
            </a:extLst>
          </p:cNvPr>
          <p:cNvSpPr txBox="1"/>
          <p:nvPr/>
        </p:nvSpPr>
        <p:spPr>
          <a:xfrm>
            <a:off x="284813" y="689550"/>
            <a:ext cx="988441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﻿”</a:t>
            </a:r>
            <a:r>
              <a:rPr lang="en-US" sz="2400" i="1" dirty="0"/>
              <a:t>Two vital processes underpin education: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the </a:t>
            </a:r>
            <a:r>
              <a:rPr lang="en-US" sz="2400" b="1" i="1" dirty="0">
                <a:solidFill>
                  <a:srgbClr val="FF0000"/>
                </a:solidFill>
              </a:rPr>
              <a:t>acquisition of knowledge </a:t>
            </a:r>
            <a:r>
              <a:rPr lang="en-US" sz="2400" i="1" dirty="0"/>
              <a:t>as part of the common heritage of humanity,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the collective </a:t>
            </a:r>
            <a:r>
              <a:rPr lang="en-US" sz="2400" b="1" i="1" dirty="0">
                <a:solidFill>
                  <a:srgbClr val="FF0000"/>
                </a:solidFill>
              </a:rPr>
              <a:t>creation of new knowledge </a:t>
            </a:r>
            <a:r>
              <a:rPr lang="en-US" sz="2400" i="1" dirty="0"/>
              <a:t>and new possible futures.” </a:t>
            </a:r>
          </a:p>
          <a:p>
            <a:pPr lvl="8"/>
            <a:r>
              <a:rPr lang="en-US" sz="1400" i="1" dirty="0"/>
              <a:t> 				</a:t>
            </a:r>
            <a:r>
              <a:rPr lang="en-US" sz="1400" dirty="0"/>
              <a:t>(UNESCO 2021 p. 149)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477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12"/>
    </mc:Choice>
    <mc:Fallback xmlns="">
      <p:transition spd="slow" advTm="98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CARE-SUSTAINABILITY-LOGO-sml.jpg">
            <a:extLst>
              <a:ext uri="{FF2B5EF4-FFF2-40B4-BE49-F238E27FC236}">
                <a16:creationId xmlns:a16="http://schemas.microsoft.com/office/drawing/2014/main" id="{685B37FA-A1B3-8641-AC2B-BC09ACD01B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9633" y="12846"/>
            <a:ext cx="1571739" cy="1497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9072C0F-A0E4-D940-87BB-5DCC7904561D}"/>
              </a:ext>
            </a:extLst>
          </p:cNvPr>
          <p:cNvGrpSpPr/>
          <p:nvPr/>
        </p:nvGrpSpPr>
        <p:grpSpPr>
          <a:xfrm>
            <a:off x="9360736" y="1518049"/>
            <a:ext cx="2591706" cy="1771244"/>
            <a:chOff x="9360736" y="1494603"/>
            <a:chExt cx="2591706" cy="177124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6A903A0-23C7-5543-B609-232ECA3BF1F7}"/>
                </a:ext>
              </a:extLst>
            </p:cNvPr>
            <p:cNvGrpSpPr/>
            <p:nvPr/>
          </p:nvGrpSpPr>
          <p:grpSpPr>
            <a:xfrm>
              <a:off x="9549000" y="2105867"/>
              <a:ext cx="2161613" cy="1159980"/>
              <a:chOff x="609601" y="5176157"/>
              <a:chExt cx="2541814" cy="1476226"/>
            </a:xfrm>
          </p:grpSpPr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2C0CDD1B-FDF4-9D4A-8A21-729FD72DBB99}"/>
                  </a:ext>
                </a:extLst>
              </p:cNvPr>
              <p:cNvSpPr/>
              <p:nvPr/>
            </p:nvSpPr>
            <p:spPr>
              <a:xfrm>
                <a:off x="612884" y="5176157"/>
                <a:ext cx="2538531" cy="147622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0AB177CD-9A18-0849-BB5D-980244B8168F}"/>
                  </a:ext>
                </a:extLst>
              </p:cNvPr>
              <p:cNvCxnSpPr/>
              <p:nvPr/>
            </p:nvCxnSpPr>
            <p:spPr>
              <a:xfrm>
                <a:off x="609601" y="5914025"/>
                <a:ext cx="2541814" cy="0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4006E01B-327B-FB4E-9AFA-3192F1AE965F}"/>
                  </a:ext>
                </a:extLst>
              </p:cNvPr>
              <p:cNvCxnSpPr>
                <a:stCxn id="57" idx="0"/>
                <a:endCxn id="57" idx="2"/>
              </p:cNvCxnSpPr>
              <p:nvPr/>
            </p:nvCxnSpPr>
            <p:spPr>
              <a:xfrm>
                <a:off x="1882150" y="5176157"/>
                <a:ext cx="0" cy="1476226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EB7A5AF-4975-EF44-9945-E67A0A817519}"/>
                  </a:ext>
                </a:extLst>
              </p:cNvPr>
              <p:cNvSpPr txBox="1"/>
              <p:nvPr/>
            </p:nvSpPr>
            <p:spPr>
              <a:xfrm>
                <a:off x="831810" y="5965446"/>
                <a:ext cx="761515" cy="587516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  <a:alpha val="0"/>
                </a:schemeClr>
              </a:solidFill>
              <a:ln>
                <a:noFill/>
              </a:ln>
            </p:spPr>
            <p:txBody>
              <a:bodyPr wrap="square" lIns="91430" tIns="45715" rIns="91430" bIns="45715">
                <a:spAutoFit/>
              </a:bodyPr>
              <a:lstStyle/>
              <a:p>
                <a:pPr algn="ctr">
                  <a:defRPr/>
                </a:pPr>
                <a:r>
                  <a:rPr lang="en-GB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GB" b="1" dirty="0">
                    <a:solidFill>
                      <a:srgbClr val="FF0000"/>
                    </a:solidFill>
                  </a:rPr>
                  <a:t>Q4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4642F18-19E2-154F-95AB-7E1F0FC7B992}"/>
                  </a:ext>
                </a:extLst>
              </p:cNvPr>
              <p:cNvSpPr txBox="1"/>
              <p:nvPr/>
            </p:nvSpPr>
            <p:spPr>
              <a:xfrm>
                <a:off x="2139770" y="6041940"/>
                <a:ext cx="735674" cy="470010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  <a:alpha val="0"/>
                </a:schemeClr>
              </a:solidFill>
              <a:ln>
                <a:noFill/>
              </a:ln>
            </p:spPr>
            <p:txBody>
              <a:bodyPr wrap="square" lIns="91430" tIns="45715" rIns="91430" bIns="45715">
                <a:spAutoFit/>
              </a:bodyPr>
              <a:lstStyle/>
              <a:p>
                <a:pPr algn="ctr">
                  <a:defRPr/>
                </a:pPr>
                <a:r>
                  <a:rPr lang="en-GB" b="1" dirty="0">
                    <a:solidFill>
                      <a:srgbClr val="FF0000"/>
                    </a:solidFill>
                  </a:rPr>
                  <a:t>Q3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4D9055D-03C3-2C4B-96F5-6387AE3788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9499" y="5324175"/>
                <a:ext cx="666538" cy="470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30" tIns="45715" rIns="91430" bIns="45715">
                <a:spAutoFit/>
              </a:bodyPr>
              <a:lstStyle>
                <a:lvl1pPr eaLnBrk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0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0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0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0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/>
                <a:r>
                  <a:rPr lang="en-US" sz="1800" b="1" dirty="0">
                    <a:solidFill>
                      <a:srgbClr val="FF0000"/>
                    </a:solidFill>
                    <a:latin typeface="+mn-lt"/>
                  </a:rPr>
                  <a:t>Q1</a:t>
                </a:r>
              </a:p>
            </p:txBody>
          </p:sp>
          <p:sp>
            <p:nvSpPr>
              <p:cNvPr id="65" name="Left-Right Arrow 73">
                <a:extLst>
                  <a:ext uri="{FF2B5EF4-FFF2-40B4-BE49-F238E27FC236}">
                    <a16:creationId xmlns:a16="http://schemas.microsoft.com/office/drawing/2014/main" id="{A864EF14-F1D0-FA4E-ACDC-2AE19430D3A3}"/>
                  </a:ext>
                </a:extLst>
              </p:cNvPr>
              <p:cNvSpPr/>
              <p:nvPr/>
            </p:nvSpPr>
            <p:spPr>
              <a:xfrm rot="2291748">
                <a:off x="1726304" y="5912424"/>
                <a:ext cx="317631" cy="74732"/>
              </a:xfrm>
              <a:prstGeom prst="left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accent2"/>
                    </a:solidFill>
                  </a:ln>
                  <a:solidFill>
                    <a:srgbClr val="953735"/>
                  </a:solidFill>
                </a:endParaRPr>
              </a:p>
            </p:txBody>
          </p:sp>
          <p:sp>
            <p:nvSpPr>
              <p:cNvPr id="66" name="Left-Right Arrow 74">
                <a:extLst>
                  <a:ext uri="{FF2B5EF4-FFF2-40B4-BE49-F238E27FC236}">
                    <a16:creationId xmlns:a16="http://schemas.microsoft.com/office/drawing/2014/main" id="{3EBCC79E-A041-2344-AFE2-588B05630265}"/>
                  </a:ext>
                </a:extLst>
              </p:cNvPr>
              <p:cNvSpPr/>
              <p:nvPr/>
            </p:nvSpPr>
            <p:spPr>
              <a:xfrm rot="7976540">
                <a:off x="1746824" y="5888957"/>
                <a:ext cx="263316" cy="90147"/>
              </a:xfrm>
              <a:prstGeom prst="left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accent2"/>
                    </a:solidFill>
                  </a:ln>
                  <a:solidFill>
                    <a:srgbClr val="953735"/>
                  </a:solidFill>
                </a:endParaRPr>
              </a:p>
            </p:txBody>
          </p:sp>
          <p:sp>
            <p:nvSpPr>
              <p:cNvPr id="67" name="Right Arrow 66">
                <a:extLst>
                  <a:ext uri="{FF2B5EF4-FFF2-40B4-BE49-F238E27FC236}">
                    <a16:creationId xmlns:a16="http://schemas.microsoft.com/office/drawing/2014/main" id="{942BC767-2229-DE40-B951-CD4A58224738}"/>
                  </a:ext>
                </a:extLst>
              </p:cNvPr>
              <p:cNvSpPr/>
              <p:nvPr/>
            </p:nvSpPr>
            <p:spPr>
              <a:xfrm rot="5400000">
                <a:off x="2378255" y="5737170"/>
                <a:ext cx="249501" cy="410263"/>
              </a:xfrm>
              <a:prstGeom prst="rightArrow">
                <a:avLst>
                  <a:gd name="adj1" fmla="val 50000"/>
                  <a:gd name="adj2" fmla="val 4741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anchor="ctr"/>
              <a:lstStyle/>
              <a:p>
                <a:pPr algn="ctr">
                  <a:defRPr/>
                </a:pPr>
                <a:endParaRPr lang="en-US">
                  <a:solidFill>
                    <a:schemeClr val="tx2">
                      <a:lumMod val="90000"/>
                    </a:schemeClr>
                  </a:solidFill>
                </a:endParaRPr>
              </a:p>
            </p:txBody>
          </p:sp>
          <p:sp>
            <p:nvSpPr>
              <p:cNvPr id="68" name="Right Arrow 67">
                <a:extLst>
                  <a:ext uri="{FF2B5EF4-FFF2-40B4-BE49-F238E27FC236}">
                    <a16:creationId xmlns:a16="http://schemas.microsoft.com/office/drawing/2014/main" id="{03FE1176-7321-2D4C-9D8D-BF7C6A554825}"/>
                  </a:ext>
                </a:extLst>
              </p:cNvPr>
              <p:cNvSpPr/>
              <p:nvPr/>
            </p:nvSpPr>
            <p:spPr>
              <a:xfrm rot="16200000">
                <a:off x="1133103" y="5685506"/>
                <a:ext cx="285881" cy="428702"/>
              </a:xfrm>
              <a:prstGeom prst="rightArrow">
                <a:avLst>
                  <a:gd name="adj1" fmla="val 50000"/>
                  <a:gd name="adj2" fmla="val 52623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anchor="ctr"/>
              <a:lstStyle/>
              <a:p>
                <a:pPr algn="ctr">
                  <a:defRPr/>
                </a:pPr>
                <a:endParaRPr lang="en-US">
                  <a:solidFill>
                    <a:schemeClr val="tx2">
                      <a:lumMod val="90000"/>
                    </a:schemeClr>
                  </a:solidFill>
                </a:endParaRPr>
              </a:p>
            </p:txBody>
          </p:sp>
          <p:sp>
            <p:nvSpPr>
              <p:cNvPr id="69" name="Right Arrow 68">
                <a:extLst>
                  <a:ext uri="{FF2B5EF4-FFF2-40B4-BE49-F238E27FC236}">
                    <a16:creationId xmlns:a16="http://schemas.microsoft.com/office/drawing/2014/main" id="{7CE086AC-D119-3143-AAC5-4A8AF1B0669B}"/>
                  </a:ext>
                </a:extLst>
              </p:cNvPr>
              <p:cNvSpPr/>
              <p:nvPr/>
            </p:nvSpPr>
            <p:spPr>
              <a:xfrm rot="10800000">
                <a:off x="1668058" y="6157284"/>
                <a:ext cx="366966" cy="289628"/>
              </a:xfrm>
              <a:prstGeom prst="rightArrow">
                <a:avLst>
                  <a:gd name="adj1" fmla="val 50000"/>
                  <a:gd name="adj2" fmla="val 52081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anchor="ctr"/>
              <a:lstStyle/>
              <a:p>
                <a:pPr algn="ctr">
                  <a:defRPr/>
                </a:pPr>
                <a:endParaRPr lang="en-US">
                  <a:solidFill>
                    <a:schemeClr val="tx2">
                      <a:lumMod val="90000"/>
                    </a:schemeClr>
                  </a:solidFill>
                </a:endParaRPr>
              </a:p>
            </p:txBody>
          </p:sp>
          <p:sp>
            <p:nvSpPr>
              <p:cNvPr id="70" name="Right Arrow 69">
                <a:extLst>
                  <a:ext uri="{FF2B5EF4-FFF2-40B4-BE49-F238E27FC236}">
                    <a16:creationId xmlns:a16="http://schemas.microsoft.com/office/drawing/2014/main" id="{571F9D3F-27D2-204A-8C7B-E222D67549FF}"/>
                  </a:ext>
                </a:extLst>
              </p:cNvPr>
              <p:cNvSpPr/>
              <p:nvPr/>
            </p:nvSpPr>
            <p:spPr>
              <a:xfrm>
                <a:off x="1778910" y="5421338"/>
                <a:ext cx="317170" cy="301994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anchor="ctr"/>
              <a:lstStyle/>
              <a:p>
                <a:pPr algn="ctr">
                  <a:defRPr/>
                </a:pPr>
                <a:endParaRPr lang="en-US">
                  <a:solidFill>
                    <a:schemeClr val="tx2">
                      <a:lumMod val="90000"/>
                    </a:schemeClr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313FF32-9CA2-604A-9236-F9A7581AC35F}"/>
                  </a:ext>
                </a:extLst>
              </p:cNvPr>
              <p:cNvSpPr txBox="1"/>
              <p:nvPr/>
            </p:nvSpPr>
            <p:spPr>
              <a:xfrm>
                <a:off x="2218243" y="5353536"/>
                <a:ext cx="673590" cy="470010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  <a:alpha val="0"/>
                </a:schemeClr>
              </a:solidFill>
              <a:ln>
                <a:noFill/>
              </a:ln>
            </p:spPr>
            <p:txBody>
              <a:bodyPr wrap="square" lIns="91430" tIns="45715" rIns="91430" bIns="45715">
                <a:spAutoFit/>
              </a:bodyPr>
              <a:lstStyle/>
              <a:p>
                <a:pPr algn="ctr">
                  <a:defRPr/>
                </a:pPr>
                <a:r>
                  <a:rPr lang="en-GB" b="1" dirty="0">
                    <a:solidFill>
                      <a:srgbClr val="FF0000"/>
                    </a:solidFill>
                  </a:rPr>
                  <a:t>Q2</a:t>
                </a: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3F27024-FA76-154B-AC7D-807943DDD62D}"/>
                </a:ext>
              </a:extLst>
            </p:cNvPr>
            <p:cNvSpPr txBox="1"/>
            <p:nvPr/>
          </p:nvSpPr>
          <p:spPr>
            <a:xfrm>
              <a:off x="9360736" y="1494603"/>
              <a:ext cx="2591706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CURRICULUM CONTEXTS</a:t>
              </a:r>
            </a:p>
          </p:txBody>
        </p:sp>
      </p:grpSp>
      <p:cxnSp>
        <p:nvCxnSpPr>
          <p:cNvPr id="58" name="Straight Connector 57"/>
          <p:cNvCxnSpPr/>
          <p:nvPr/>
        </p:nvCxnSpPr>
        <p:spPr>
          <a:xfrm flipH="1">
            <a:off x="6168663" y="4454722"/>
            <a:ext cx="103694" cy="1097019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5106673" y="4269744"/>
            <a:ext cx="832843" cy="707835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253004" y="76520"/>
            <a:ext cx="927276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latin typeface="DIN" panose="02000503040000020003" pitchFamily="2" charset="0"/>
              </a:rPr>
              <a:t>1. A new social contract for community-engaged action learning through </a:t>
            </a:r>
            <a:r>
              <a:rPr lang="en-US" sz="3200" b="1" dirty="0">
                <a:solidFill>
                  <a:srgbClr val="FF0000"/>
                </a:solidFill>
                <a:latin typeface="DIN" panose="02000503040000020003" pitchFamily="2" charset="0"/>
              </a:rPr>
              <a:t>Citizen Science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297361" y="157431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255796" y="5936608"/>
            <a:ext cx="20710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altLang="en-US">
              <a:latin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133180" y="2270406"/>
            <a:ext cx="147095" cy="938989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09948" y="4480404"/>
            <a:ext cx="267235" cy="994348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578667" y="3860078"/>
            <a:ext cx="1177085" cy="50149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066866" y="3640742"/>
            <a:ext cx="953690" cy="169069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751297" y="4077701"/>
            <a:ext cx="1062561" cy="461555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047346" y="3988405"/>
            <a:ext cx="954881" cy="188119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28391" y="4225953"/>
            <a:ext cx="847128" cy="520574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729447" y="4384162"/>
            <a:ext cx="584691" cy="792404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550272" y="4393217"/>
            <a:ext cx="532194" cy="943879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988213" y="3062098"/>
            <a:ext cx="787306" cy="466739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777183" y="2623491"/>
            <a:ext cx="536955" cy="655301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561969" y="2343115"/>
            <a:ext cx="204306" cy="828033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564203" y="2457862"/>
            <a:ext cx="527069" cy="820928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051213" y="2830170"/>
            <a:ext cx="855076" cy="637379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726818" y="3352257"/>
            <a:ext cx="1062035" cy="262290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5760278" y="3187080"/>
            <a:ext cx="1302544" cy="129063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US" sz="1350" b="1"/>
          </a:p>
        </p:txBody>
      </p:sp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5728132" y="3459766"/>
            <a:ext cx="136445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/>
              <a:t>Matter of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/>
              <a:t>concern</a:t>
            </a:r>
          </a:p>
        </p:txBody>
      </p:sp>
      <p:sp>
        <p:nvSpPr>
          <p:cNvPr id="31" name="7-Point Star 30"/>
          <p:cNvSpPr/>
          <p:nvPr/>
        </p:nvSpPr>
        <p:spPr>
          <a:xfrm>
            <a:off x="7619346" y="4009452"/>
            <a:ext cx="152400" cy="169069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4" name="7-Point Star 33"/>
          <p:cNvSpPr/>
          <p:nvPr/>
        </p:nvSpPr>
        <p:spPr>
          <a:xfrm>
            <a:off x="4910316" y="3326746"/>
            <a:ext cx="151209" cy="166688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5" name="7-Point Star 34"/>
          <p:cNvSpPr/>
          <p:nvPr/>
        </p:nvSpPr>
        <p:spPr>
          <a:xfrm>
            <a:off x="7508872" y="3589893"/>
            <a:ext cx="151209" cy="166688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6" name="7-Point Star 35"/>
          <p:cNvSpPr/>
          <p:nvPr/>
        </p:nvSpPr>
        <p:spPr>
          <a:xfrm>
            <a:off x="5613752" y="2575131"/>
            <a:ext cx="151209" cy="166688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7" name="7-Point Star 36"/>
          <p:cNvSpPr/>
          <p:nvPr/>
        </p:nvSpPr>
        <p:spPr>
          <a:xfrm>
            <a:off x="6592201" y="2689574"/>
            <a:ext cx="151209" cy="166688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8" name="7-Point Star 37"/>
          <p:cNvSpPr/>
          <p:nvPr/>
        </p:nvSpPr>
        <p:spPr>
          <a:xfrm>
            <a:off x="7465347" y="4536683"/>
            <a:ext cx="151209" cy="166688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690" y="3158718"/>
            <a:ext cx="1457324" cy="1453364"/>
          </a:xfrm>
          <a:prstGeom prst="rect">
            <a:avLst/>
          </a:prstGeom>
        </p:spPr>
      </p:pic>
      <p:graphicFrame>
        <p:nvGraphicFramePr>
          <p:cNvPr id="199" name="Table 1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891968"/>
              </p:ext>
            </p:extLst>
          </p:nvPr>
        </p:nvGraphicFramePr>
        <p:xfrm>
          <a:off x="123699" y="1543185"/>
          <a:ext cx="3172900" cy="4458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07193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Description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</a:rPr>
                        <a:t> of our context:</a:t>
                      </a:r>
                    </a:p>
                    <a:p>
                      <a:r>
                        <a:rPr lang="en-US" sz="1400" b="0" baseline="0" dirty="0" err="1">
                          <a:solidFill>
                            <a:srgbClr val="000000"/>
                          </a:solidFill>
                        </a:rPr>
                        <a:t>Mpopomeni</a:t>
                      </a:r>
                      <a:r>
                        <a:rPr lang="en-US" sz="1400" b="0" baseline="0" dirty="0">
                          <a:solidFill>
                            <a:srgbClr val="000000"/>
                          </a:solidFill>
                        </a:rPr>
                        <a:t> stream being tested by youth to assess water quality and risk to </a:t>
                      </a:r>
                      <a:r>
                        <a:rPr lang="en-US" sz="1400" b="0" baseline="0" dirty="0" err="1">
                          <a:solidFill>
                            <a:srgbClr val="000000"/>
                          </a:solidFill>
                        </a:rPr>
                        <a:t>Midmar</a:t>
                      </a:r>
                      <a:r>
                        <a:rPr lang="en-US" sz="1400" b="0" baseline="0" dirty="0">
                          <a:solidFill>
                            <a:srgbClr val="000000"/>
                          </a:solidFill>
                        </a:rPr>
                        <a:t> Dam water supply for Durban &amp; Pietermaritzburg.</a:t>
                      </a:r>
                    </a:p>
                  </a:txBody>
                  <a:tcPr marL="68582" marR="68582" marT="34286" marB="34286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419">
                <a:tc>
                  <a:txBody>
                    <a:bodyPr/>
                    <a:lstStyle/>
                    <a:p>
                      <a:r>
                        <a:rPr lang="en-US" sz="1400" b="1" baseline="0"/>
                        <a:t>Our concerns driving ethical purpose:</a:t>
                      </a:r>
                    </a:p>
                    <a:p>
                      <a:r>
                        <a:rPr lang="en-US" sz="1400" baseline="0"/>
                        <a:t>Overflow from sewage manhole covers increasing disease risk and entering the stream to pollute Midmar Dam</a:t>
                      </a:r>
                    </a:p>
                  </a:txBody>
                  <a:tcPr marL="68582" marR="68582" marT="34286" marB="3428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7193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0000"/>
                          </a:solidFill>
                        </a:rPr>
                        <a:t>Summary of our current knowledge:</a:t>
                      </a:r>
                    </a:p>
                    <a:p>
                      <a:r>
                        <a:rPr lang="en-US" sz="1400" baseline="0" dirty="0">
                          <a:solidFill>
                            <a:srgbClr val="000000"/>
                          </a:solidFill>
                        </a:rPr>
                        <a:t>Groups have been monitoring manhole outflow, reporting blockages and educating community members.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68582" marR="68582" marT="34286" marB="3428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7193">
                <a:tc>
                  <a:txBody>
                    <a:bodyPr/>
                    <a:lstStyle/>
                    <a:p>
                      <a:r>
                        <a:rPr lang="en-US" sz="1400" b="1" baseline="0" dirty="0"/>
                        <a:t>Learning-led change proposed: </a:t>
                      </a:r>
                    </a:p>
                    <a:p>
                      <a:r>
                        <a:rPr lang="en-US" sz="1400" dirty="0"/>
                        <a:t>Water quality and sewage problems are reported to municipal</a:t>
                      </a:r>
                      <a:r>
                        <a:rPr lang="en-US" sz="1400" baseline="0" dirty="0"/>
                        <a:t>ities who are funding the expansion of the blockage monitoring and reporting services.</a:t>
                      </a:r>
                      <a:endParaRPr lang="en-US" sz="1400" dirty="0"/>
                    </a:p>
                  </a:txBody>
                  <a:tcPr marL="68582" marR="68582" marT="34286" marB="3428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0" name="TextBox 48"/>
          <p:cNvSpPr txBox="1">
            <a:spLocks noChangeArrowheads="1"/>
          </p:cNvSpPr>
          <p:nvPr/>
        </p:nvSpPr>
        <p:spPr bwMode="auto">
          <a:xfrm>
            <a:off x="8582034" y="4243418"/>
            <a:ext cx="62869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/>
              <a:t>Gender </a:t>
            </a:r>
          </a:p>
        </p:txBody>
      </p:sp>
      <p:sp>
        <p:nvSpPr>
          <p:cNvPr id="201" name="TextBox 8"/>
          <p:cNvSpPr txBox="1">
            <a:spLocks noChangeArrowheads="1"/>
          </p:cNvSpPr>
          <p:nvPr/>
        </p:nvSpPr>
        <p:spPr bwMode="auto">
          <a:xfrm>
            <a:off x="6684539" y="1364217"/>
            <a:ext cx="61907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>
                <a:solidFill>
                  <a:srgbClr val="000000"/>
                </a:solidFill>
              </a:rPr>
              <a:t>Poverty</a:t>
            </a:r>
          </a:p>
        </p:txBody>
      </p:sp>
      <p:sp>
        <p:nvSpPr>
          <p:cNvPr id="202" name="TextBox 8"/>
          <p:cNvSpPr txBox="1">
            <a:spLocks noChangeArrowheads="1"/>
          </p:cNvSpPr>
          <p:nvPr/>
        </p:nvSpPr>
        <p:spPr bwMode="auto">
          <a:xfrm>
            <a:off x="7546447" y="1703849"/>
            <a:ext cx="59343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>
                <a:solidFill>
                  <a:srgbClr val="000000"/>
                </a:solidFill>
              </a:rPr>
              <a:t>Hunger</a:t>
            </a:r>
          </a:p>
        </p:txBody>
      </p:sp>
      <p:sp>
        <p:nvSpPr>
          <p:cNvPr id="203" name="TextBox 10"/>
          <p:cNvSpPr txBox="1">
            <a:spLocks noChangeArrowheads="1"/>
          </p:cNvSpPr>
          <p:nvPr/>
        </p:nvSpPr>
        <p:spPr bwMode="auto">
          <a:xfrm>
            <a:off x="8132229" y="2217181"/>
            <a:ext cx="92154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>
                <a:solidFill>
                  <a:srgbClr val="000000"/>
                </a:solidFill>
              </a:rPr>
              <a:t>Health &amp; Wellbeing</a:t>
            </a:r>
          </a:p>
        </p:txBody>
      </p:sp>
      <p:sp>
        <p:nvSpPr>
          <p:cNvPr id="204" name="TextBox 10"/>
          <p:cNvSpPr txBox="1">
            <a:spLocks noChangeArrowheads="1"/>
          </p:cNvSpPr>
          <p:nvPr/>
        </p:nvSpPr>
        <p:spPr bwMode="auto">
          <a:xfrm>
            <a:off x="8558952" y="3218669"/>
            <a:ext cx="743018" cy="26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>
                <a:solidFill>
                  <a:srgbClr val="000000"/>
                </a:solidFill>
              </a:rPr>
              <a:t>Education</a:t>
            </a:r>
          </a:p>
        </p:txBody>
      </p:sp>
      <p:sp>
        <p:nvSpPr>
          <p:cNvPr id="205" name="TextBox 52"/>
          <p:cNvSpPr txBox="1">
            <a:spLocks noChangeArrowheads="1"/>
          </p:cNvSpPr>
          <p:nvPr/>
        </p:nvSpPr>
        <p:spPr bwMode="auto">
          <a:xfrm>
            <a:off x="8442941" y="4905957"/>
            <a:ext cx="56457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>
                <a:solidFill>
                  <a:srgbClr val="000000"/>
                </a:solidFill>
              </a:rPr>
              <a:t>Water </a:t>
            </a:r>
          </a:p>
        </p:txBody>
      </p:sp>
      <p:sp>
        <p:nvSpPr>
          <p:cNvPr id="206" name="TextBox 53"/>
          <p:cNvSpPr txBox="1">
            <a:spLocks noChangeArrowheads="1"/>
          </p:cNvSpPr>
          <p:nvPr/>
        </p:nvSpPr>
        <p:spPr bwMode="auto">
          <a:xfrm>
            <a:off x="7837582" y="5696806"/>
            <a:ext cx="59663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>
                <a:solidFill>
                  <a:srgbClr val="000000"/>
                </a:solidFill>
              </a:rPr>
              <a:t>Energy </a:t>
            </a:r>
          </a:p>
        </p:txBody>
      </p:sp>
      <p:sp>
        <p:nvSpPr>
          <p:cNvPr id="207" name="TextBox 52"/>
          <p:cNvSpPr txBox="1">
            <a:spLocks noChangeArrowheads="1"/>
          </p:cNvSpPr>
          <p:nvPr/>
        </p:nvSpPr>
        <p:spPr bwMode="auto">
          <a:xfrm>
            <a:off x="6647614" y="6199184"/>
            <a:ext cx="91563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>
                <a:solidFill>
                  <a:srgbClr val="000000"/>
                </a:solidFill>
              </a:rPr>
              <a:t>Decent Work</a:t>
            </a:r>
          </a:p>
        </p:txBody>
      </p:sp>
      <p:sp>
        <p:nvSpPr>
          <p:cNvPr id="208" name="TextBox 53"/>
          <p:cNvSpPr txBox="1">
            <a:spLocks noChangeArrowheads="1"/>
          </p:cNvSpPr>
          <p:nvPr/>
        </p:nvSpPr>
        <p:spPr bwMode="auto">
          <a:xfrm>
            <a:off x="5737021" y="6245444"/>
            <a:ext cx="6960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>
                <a:solidFill>
                  <a:srgbClr val="000000"/>
                </a:solidFill>
              </a:rPr>
              <a:t>Economy</a:t>
            </a:r>
          </a:p>
        </p:txBody>
      </p:sp>
      <p:sp>
        <p:nvSpPr>
          <p:cNvPr id="209" name="TextBox 58"/>
          <p:cNvSpPr txBox="1">
            <a:spLocks noChangeArrowheads="1"/>
          </p:cNvSpPr>
          <p:nvPr/>
        </p:nvSpPr>
        <p:spPr bwMode="auto">
          <a:xfrm>
            <a:off x="4124395" y="5548621"/>
            <a:ext cx="49083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>
                <a:solidFill>
                  <a:srgbClr val="000000"/>
                </a:solidFill>
              </a:rPr>
              <a:t>Cities</a:t>
            </a:r>
          </a:p>
        </p:txBody>
      </p:sp>
      <p:sp>
        <p:nvSpPr>
          <p:cNvPr id="210" name="TextBox 59"/>
          <p:cNvSpPr txBox="1">
            <a:spLocks noChangeArrowheads="1"/>
          </p:cNvSpPr>
          <p:nvPr/>
        </p:nvSpPr>
        <p:spPr bwMode="auto">
          <a:xfrm>
            <a:off x="3249439" y="4729610"/>
            <a:ext cx="93166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>
                <a:solidFill>
                  <a:srgbClr val="000000"/>
                </a:solidFill>
              </a:rPr>
              <a:t>Production &amp;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>
                <a:solidFill>
                  <a:srgbClr val="000000"/>
                </a:solidFill>
              </a:rPr>
              <a:t>Consumption</a:t>
            </a:r>
          </a:p>
        </p:txBody>
      </p:sp>
      <p:sp>
        <p:nvSpPr>
          <p:cNvPr id="211" name="TextBox 49"/>
          <p:cNvSpPr txBox="1">
            <a:spLocks noChangeArrowheads="1"/>
          </p:cNvSpPr>
          <p:nvPr/>
        </p:nvSpPr>
        <p:spPr bwMode="auto">
          <a:xfrm>
            <a:off x="4747406" y="6090125"/>
            <a:ext cx="77777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/>
              <a:t>Inequality </a:t>
            </a:r>
          </a:p>
        </p:txBody>
      </p:sp>
      <p:sp>
        <p:nvSpPr>
          <p:cNvPr id="212" name="TextBox 54"/>
          <p:cNvSpPr txBox="1">
            <a:spLocks noChangeArrowheads="1"/>
          </p:cNvSpPr>
          <p:nvPr/>
        </p:nvSpPr>
        <p:spPr bwMode="auto">
          <a:xfrm>
            <a:off x="3308469" y="3840923"/>
            <a:ext cx="64152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>
                <a:solidFill>
                  <a:srgbClr val="000000"/>
                </a:solidFill>
              </a:rPr>
              <a:t>Climate </a:t>
            </a:r>
          </a:p>
        </p:txBody>
      </p:sp>
      <p:sp>
        <p:nvSpPr>
          <p:cNvPr id="213" name="TextBox 55"/>
          <p:cNvSpPr txBox="1">
            <a:spLocks noChangeArrowheads="1"/>
          </p:cNvSpPr>
          <p:nvPr/>
        </p:nvSpPr>
        <p:spPr bwMode="auto">
          <a:xfrm>
            <a:off x="3499742" y="2862567"/>
            <a:ext cx="55335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>
                <a:solidFill>
                  <a:srgbClr val="000000"/>
                </a:solidFill>
              </a:rPr>
              <a:t>Life in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>
                <a:solidFill>
                  <a:srgbClr val="000000"/>
                </a:solidFill>
              </a:rPr>
              <a:t>Water</a:t>
            </a:r>
          </a:p>
        </p:txBody>
      </p:sp>
      <p:sp>
        <p:nvSpPr>
          <p:cNvPr id="214" name="TextBox 56"/>
          <p:cNvSpPr txBox="1">
            <a:spLocks noChangeArrowheads="1"/>
          </p:cNvSpPr>
          <p:nvPr/>
        </p:nvSpPr>
        <p:spPr bwMode="auto">
          <a:xfrm>
            <a:off x="4007832" y="1985449"/>
            <a:ext cx="59182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>
                <a:solidFill>
                  <a:srgbClr val="000000"/>
                </a:solidFill>
              </a:rPr>
              <a:t>Life 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>
                <a:solidFill>
                  <a:srgbClr val="000000"/>
                </a:solidFill>
              </a:rPr>
              <a:t>Land</a:t>
            </a:r>
          </a:p>
        </p:txBody>
      </p:sp>
      <p:sp>
        <p:nvSpPr>
          <p:cNvPr id="215" name="TextBox 50"/>
          <p:cNvSpPr txBox="1">
            <a:spLocks noChangeArrowheads="1"/>
          </p:cNvSpPr>
          <p:nvPr/>
        </p:nvSpPr>
        <p:spPr bwMode="auto">
          <a:xfrm>
            <a:off x="4659033" y="1452118"/>
            <a:ext cx="66877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/>
              <a:t>Peace &amp;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/>
              <a:t>Justice </a:t>
            </a:r>
          </a:p>
        </p:txBody>
      </p:sp>
      <p:sp>
        <p:nvSpPr>
          <p:cNvPr id="216" name="TextBox 50"/>
          <p:cNvSpPr txBox="1">
            <a:spLocks noChangeArrowheads="1"/>
          </p:cNvSpPr>
          <p:nvPr/>
        </p:nvSpPr>
        <p:spPr bwMode="auto">
          <a:xfrm>
            <a:off x="5601363" y="1134254"/>
            <a:ext cx="89159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/>
              <a:t>Global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/>
              <a:t>Partnerships</a:t>
            </a:r>
          </a:p>
        </p:txBody>
      </p:sp>
      <p:sp>
        <p:nvSpPr>
          <p:cNvPr id="217" name="7-Point Star 216"/>
          <p:cNvSpPr/>
          <p:nvPr/>
        </p:nvSpPr>
        <p:spPr>
          <a:xfrm>
            <a:off x="5062716" y="3789106"/>
            <a:ext cx="151209" cy="166688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18" name="7-Point Star 217"/>
          <p:cNvSpPr/>
          <p:nvPr/>
        </p:nvSpPr>
        <p:spPr>
          <a:xfrm>
            <a:off x="7331481" y="3176982"/>
            <a:ext cx="151209" cy="166688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19" name="7-Point Star 218"/>
          <p:cNvSpPr/>
          <p:nvPr/>
        </p:nvSpPr>
        <p:spPr>
          <a:xfrm>
            <a:off x="5794567" y="4724229"/>
            <a:ext cx="151209" cy="166688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2062" name="Grafik 20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39280" y="1530385"/>
            <a:ext cx="4746562" cy="47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664F7B14-2015-8843-A7FF-3F8FB07FB908}"/>
              </a:ext>
            </a:extLst>
          </p:cNvPr>
          <p:cNvSpPr/>
          <p:nvPr/>
        </p:nvSpPr>
        <p:spPr>
          <a:xfrm>
            <a:off x="10511883" y="2578725"/>
            <a:ext cx="290945" cy="24342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0FA4D-3DAB-EE49-8C17-AA82A767F055}"/>
              </a:ext>
            </a:extLst>
          </p:cNvPr>
          <p:cNvSpPr txBox="1"/>
          <p:nvPr/>
        </p:nvSpPr>
        <p:spPr>
          <a:xfrm>
            <a:off x="9511764" y="1822338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Subject knowledge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1288E92-E179-9C4C-924A-994064BF398E}"/>
              </a:ext>
            </a:extLst>
          </p:cNvPr>
          <p:cNvSpPr txBox="1"/>
          <p:nvPr/>
        </p:nvSpPr>
        <p:spPr>
          <a:xfrm>
            <a:off x="10669593" y="1819583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MiniSASS</a:t>
            </a:r>
            <a:r>
              <a:rPr lang="en-US" sz="1600" b="1" dirty="0"/>
              <a:t> inquiry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C4517F8-F7D0-944F-9C7F-B6462FE983D4}"/>
              </a:ext>
            </a:extLst>
          </p:cNvPr>
          <p:cNvSpPr txBox="1"/>
          <p:nvPr/>
        </p:nvSpPr>
        <p:spPr>
          <a:xfrm>
            <a:off x="10749585" y="2996975"/>
            <a:ext cx="853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SDG</a:t>
            </a:r>
          </a:p>
          <a:p>
            <a:r>
              <a:rPr lang="en-US" sz="1600" b="1" dirty="0"/>
              <a:t>analysis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9FBDDB0-62AB-6345-9FD0-8726473E2B3B}"/>
              </a:ext>
            </a:extLst>
          </p:cNvPr>
          <p:cNvSpPr txBox="1"/>
          <p:nvPr/>
        </p:nvSpPr>
        <p:spPr>
          <a:xfrm>
            <a:off x="9617273" y="2988266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Change Challenges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7A02AC-C34F-3E4C-B4EA-8B761CE5976E}"/>
              </a:ext>
            </a:extLst>
          </p:cNvPr>
          <p:cNvGrpSpPr/>
          <p:nvPr/>
        </p:nvGrpSpPr>
        <p:grpSpPr>
          <a:xfrm>
            <a:off x="9124607" y="3639071"/>
            <a:ext cx="2978863" cy="1591982"/>
            <a:chOff x="9124607" y="3639071"/>
            <a:chExt cx="2978863" cy="15919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1090A86-791D-A942-81E6-EE51E247D7CB}"/>
                </a:ext>
              </a:extLst>
            </p:cNvPr>
            <p:cNvSpPr txBox="1"/>
            <p:nvPr/>
          </p:nvSpPr>
          <p:spPr>
            <a:xfrm>
              <a:off x="9476595" y="3639071"/>
              <a:ext cx="2591706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COMMUNITY CONTEXTS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61A2D7-9F72-6946-9DD5-B3F058517235}"/>
                </a:ext>
              </a:extLst>
            </p:cNvPr>
            <p:cNvSpPr txBox="1"/>
            <p:nvPr/>
          </p:nvSpPr>
          <p:spPr>
            <a:xfrm>
              <a:off x="9124607" y="4030724"/>
              <a:ext cx="29788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 Co-engaged action learning networks for regenerative lifestyle / livelihood transformation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738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06"/>
    </mc:Choice>
    <mc:Fallback xmlns="">
      <p:transition spd="slow" advTm="126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200" grpId="0"/>
      <p:bldP spid="201" grpId="0"/>
      <p:bldP spid="202" grpId="0"/>
      <p:bldP spid="203" grpId="0"/>
      <p:bldP spid="204" grpId="0"/>
      <p:bldP spid="205" grpId="0"/>
      <p:bldP spid="206" grpId="0"/>
      <p:bldP spid="207" grpId="0"/>
      <p:bldP spid="208" grpId="0"/>
      <p:bldP spid="209" grpId="0"/>
      <p:bldP spid="210" grpId="0"/>
      <p:bldP spid="211" grpId="0"/>
      <p:bldP spid="212" grpId="0"/>
      <p:bldP spid="213" grpId="0"/>
      <p:bldP spid="214" grpId="0"/>
      <p:bldP spid="215" grpId="0"/>
      <p:bldP spid="216" grpId="0"/>
      <p:bldP spid="217" grpId="0" animBg="1"/>
      <p:bldP spid="218" grpId="0" animBg="1"/>
      <p:bldP spid="219" grpId="0" animBg="1"/>
      <p:bldP spid="72" grpId="0" animBg="1"/>
      <p:bldP spid="5" grpId="0"/>
      <p:bldP spid="73" grpId="0"/>
      <p:bldP spid="74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921" y="-10232"/>
            <a:ext cx="11433905" cy="1082675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/>
              <a:t>2. </a:t>
            </a:r>
            <a:r>
              <a:rPr lang="de-DE" sz="4000" b="1" dirty="0" err="1">
                <a:latin typeface="+mn-lt"/>
              </a:rPr>
              <a:t>One</a:t>
            </a:r>
            <a:r>
              <a:rPr lang="de-DE" sz="4000" b="1" dirty="0">
                <a:latin typeface="+mn-lt"/>
              </a:rPr>
              <a:t> Country – </a:t>
            </a:r>
            <a:r>
              <a:rPr lang="de-DE" sz="4000" b="1" dirty="0" err="1">
                <a:latin typeface="+mn-lt"/>
              </a:rPr>
              <a:t>One</a:t>
            </a:r>
            <a:r>
              <a:rPr lang="de-DE" sz="4000" b="1" dirty="0">
                <a:latin typeface="+mn-lt"/>
              </a:rPr>
              <a:t> Goal: </a:t>
            </a:r>
            <a:br>
              <a:rPr lang="de-DE" sz="3600" b="1" dirty="0">
                <a:latin typeface="+mn-lt"/>
              </a:rPr>
            </a:br>
            <a:r>
              <a:rPr lang="en" sz="3200" dirty="0">
                <a:solidFill>
                  <a:schemeClr val="dk1"/>
                </a:solidFill>
                <a:latin typeface="+mn-lt"/>
                <a:sym typeface="Montserrat"/>
              </a:rPr>
              <a:t>R</a:t>
            </a:r>
            <a:r>
              <a:rPr lang="en" sz="3200" dirty="0">
                <a:solidFill>
                  <a:schemeClr val="dk1"/>
                </a:solidFill>
                <a:latin typeface="+mn-lt"/>
                <a:ea typeface="Montserrat"/>
                <a:cs typeface="Montserrat"/>
                <a:sym typeface="Montserrat"/>
              </a:rPr>
              <a:t>educing youth unemployment and poverty by 90% by 2035</a:t>
            </a:r>
            <a:r>
              <a:rPr lang="en" sz="3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4963-E14E-F241-B698-321D3270E4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" y="1079586"/>
            <a:ext cx="11913327" cy="577841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400" dirty="0"/>
              <a:t>Our theory of desired change statement is:  </a:t>
            </a:r>
          </a:p>
          <a:p>
            <a:pPr marL="365751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3400" b="1" dirty="0"/>
              <a:t>IF: </a:t>
            </a:r>
            <a:r>
              <a:rPr lang="en-US" sz="3400" b="1" dirty="0">
                <a:solidFill>
                  <a:srgbClr val="7030A0"/>
                </a:solidFill>
              </a:rPr>
              <a:t>all SA teachers </a:t>
            </a:r>
            <a:r>
              <a:rPr lang="en-US" sz="3400" dirty="0"/>
              <a:t>are motivated and skilled to teach using </a:t>
            </a:r>
            <a:r>
              <a:rPr lang="en-US" sz="3400" b="1" u="sng" dirty="0">
                <a:solidFill>
                  <a:srgbClr val="7030A0"/>
                </a:solidFill>
              </a:rPr>
              <a:t>Active Learning Pedagogies</a:t>
            </a:r>
            <a:r>
              <a:rPr lang="en-US" sz="3400" b="1" dirty="0">
                <a:solidFill>
                  <a:srgbClr val="7030A0"/>
                </a:solidFill>
              </a:rPr>
              <a:t> </a:t>
            </a:r>
            <a:r>
              <a:rPr lang="en-US" sz="3400" dirty="0"/>
              <a:t>and are supported by </a:t>
            </a:r>
            <a:r>
              <a:rPr lang="en-US" sz="3400" b="1" dirty="0">
                <a:solidFill>
                  <a:srgbClr val="7030A0"/>
                </a:solidFill>
              </a:rPr>
              <a:t>systems and ecosystems </a:t>
            </a:r>
            <a:r>
              <a:rPr lang="en-US" sz="3400" dirty="0"/>
              <a:t>inside and outside the DBE </a:t>
            </a:r>
            <a:r>
              <a:rPr lang="en-US" sz="3400" b="1" dirty="0"/>
              <a:t>(</a:t>
            </a:r>
            <a:r>
              <a:rPr lang="en-US" sz="3400" b="1" dirty="0" err="1"/>
              <a:t>SDG</a:t>
            </a:r>
            <a:r>
              <a:rPr lang="en-US" sz="3400" b="1" dirty="0"/>
              <a:t> 4)</a:t>
            </a:r>
            <a:r>
              <a:rPr lang="en-US" sz="3400" dirty="0"/>
              <a:t>; </a:t>
            </a:r>
          </a:p>
          <a:p>
            <a:pPr marL="365751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3400" b="1" dirty="0"/>
              <a:t>AND </a:t>
            </a:r>
            <a:r>
              <a:rPr lang="en-US" sz="3400" dirty="0"/>
              <a:t>100% of learners / youth thereby are </a:t>
            </a:r>
            <a:r>
              <a:rPr lang="en-US" sz="3400" b="1" dirty="0">
                <a:solidFill>
                  <a:srgbClr val="A50021"/>
                </a:solidFill>
              </a:rPr>
              <a:t>engaged in meaningful</a:t>
            </a:r>
            <a:r>
              <a:rPr lang="en-US" sz="3400" dirty="0"/>
              <a:t>, relevant schooling that activates </a:t>
            </a:r>
            <a:r>
              <a:rPr lang="en-US" sz="3400" b="1" dirty="0">
                <a:solidFill>
                  <a:srgbClr val="A50021"/>
                </a:solidFill>
              </a:rPr>
              <a:t>solution-seeking mindsets and 21st century competencies </a:t>
            </a:r>
            <a:r>
              <a:rPr lang="en-US" sz="3400" b="1" dirty="0"/>
              <a:t>(SDGs:1; 4; &amp; 5); </a:t>
            </a:r>
          </a:p>
          <a:p>
            <a:pPr marL="365751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3400" b="1" dirty="0"/>
              <a:t>SO THAT </a:t>
            </a:r>
            <a:r>
              <a:rPr lang="en-US" sz="3400" b="1" dirty="0">
                <a:solidFill>
                  <a:srgbClr val="FF0000"/>
                </a:solidFill>
              </a:rPr>
              <a:t>100% of learners / youth are prepared for life after </a:t>
            </a:r>
            <a:r>
              <a:rPr lang="en-US" sz="3400" dirty="0"/>
              <a:t>school by engaging in further learning, employment, and/or starting their own enterprises </a:t>
            </a:r>
            <a:r>
              <a:rPr lang="en-US" sz="3400" b="1" dirty="0"/>
              <a:t>(</a:t>
            </a:r>
            <a:r>
              <a:rPr lang="en-US" sz="3400" b="1" dirty="0" err="1"/>
              <a:t>SDGs</a:t>
            </a:r>
            <a:r>
              <a:rPr lang="en-US" sz="3400" b="1" dirty="0"/>
              <a:t>: 8 – 13</a:t>
            </a:r>
            <a:r>
              <a:rPr lang="en-US" sz="3400" dirty="0"/>
              <a:t>); </a:t>
            </a:r>
            <a:endParaRPr lang="en-US" sz="3400" b="1" dirty="0"/>
          </a:p>
          <a:p>
            <a:pPr marL="365751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3400" b="1" dirty="0"/>
              <a:t>THEN </a:t>
            </a:r>
            <a:r>
              <a:rPr lang="en-US" sz="3400" dirty="0"/>
              <a:t>the </a:t>
            </a:r>
            <a:r>
              <a:rPr lang="en-US" sz="3400" b="1" dirty="0">
                <a:solidFill>
                  <a:srgbClr val="FF0066"/>
                </a:solidFill>
              </a:rPr>
              <a:t>unsustainably</a:t>
            </a:r>
            <a:r>
              <a:rPr lang="en-US" sz="3400" dirty="0"/>
              <a:t> high levels of </a:t>
            </a:r>
          </a:p>
          <a:p>
            <a:pPr marL="365751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3400" dirty="0"/>
              <a:t>youth </a:t>
            </a:r>
            <a:r>
              <a:rPr lang="en-US" sz="3400" b="1" dirty="0">
                <a:solidFill>
                  <a:srgbClr val="FF0066"/>
                </a:solidFill>
              </a:rPr>
              <a:t>unemployment and poverty will </a:t>
            </a:r>
          </a:p>
          <a:p>
            <a:pPr marL="365751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3400" b="1" dirty="0">
                <a:solidFill>
                  <a:srgbClr val="FF0066"/>
                </a:solidFill>
              </a:rPr>
              <a:t>decrease by 90%</a:t>
            </a:r>
            <a:r>
              <a:rPr lang="en-US" sz="3400" b="1" dirty="0"/>
              <a:t> by </a:t>
            </a:r>
            <a:r>
              <a:rPr lang="en-US" sz="3400" dirty="0"/>
              <a:t>2030 </a:t>
            </a:r>
            <a:r>
              <a:rPr lang="en-US" sz="3400" b="1" dirty="0"/>
              <a:t>(SDGs: 1; 2; 8; 10 &amp; 11). </a:t>
            </a:r>
          </a:p>
          <a:p>
            <a:endParaRPr lang="en-US" dirty="0"/>
          </a:p>
        </p:txBody>
      </p:sp>
      <p:pic>
        <p:nvPicPr>
          <p:cNvPr id="5" name="Picture 2">
            <a:hlinkClick r:id="rId3"/>
            <a:extLst>
              <a:ext uri="{FF2B5EF4-FFF2-40B4-BE49-F238E27FC236}">
                <a16:creationId xmlns:a16="http://schemas.microsoft.com/office/drawing/2014/main" id="{F9465F8F-4585-6646-886A-FA68BB2B8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0782" y="110942"/>
            <a:ext cx="5208597" cy="88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609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92"/>
    </mc:Choice>
    <mc:Fallback xmlns="">
      <p:transition spd="slow" advTm="6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24963-E14E-F241-B698-321D3270E4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322" y="574635"/>
            <a:ext cx="571711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Mandated by Human Resources Development Council (HRDC)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Blueprint accepted by DoE 2018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Lekgotla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EiS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becomes E</a:t>
            </a:r>
            <a:r>
              <a:rPr lang="en-US" sz="2800" baseline="30000" dirty="0">
                <a:solidFill>
                  <a:prstClr val="black"/>
                </a:solidFill>
                <a:latin typeface="Calibri" panose="020F0502020204030204"/>
              </a:rPr>
              <a:t>3  </a:t>
            </a:r>
          </a:p>
          <a:p>
            <a:pPr>
              <a:buClrTx/>
              <a:buFontTx/>
              <a:buNone/>
            </a:pPr>
            <a:endParaRPr lang="en-US" baseline="300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Tx/>
              <a:buFontTx/>
              <a:buNone/>
            </a:pPr>
            <a:endParaRPr lang="en-US" baseline="30000" dirty="0">
              <a:solidFill>
                <a:srgbClr val="0070C0"/>
              </a:solidFill>
              <a:latin typeface="Calibri" panose="020F0502020204030204"/>
            </a:endParaRPr>
          </a:p>
          <a:p>
            <a:pPr>
              <a:buClrTx/>
              <a:buFontTx/>
              <a:buNone/>
            </a:pPr>
            <a:r>
              <a:rPr lang="en-US" sz="4800" b="1" baseline="30000" dirty="0">
                <a:solidFill>
                  <a:srgbClr val="0070C0"/>
                </a:solidFill>
                <a:latin typeface="Calibri" panose="020F0502020204030204"/>
              </a:rPr>
              <a:t>2018 </a:t>
            </a:r>
            <a:r>
              <a:rPr lang="en-US" sz="4800" b="1" baseline="30000" dirty="0">
                <a:solidFill>
                  <a:prstClr val="black"/>
                </a:solidFill>
                <a:latin typeface="Calibri" panose="020F0502020204030204"/>
              </a:rPr>
              <a:t>Pre-pilot phase</a:t>
            </a:r>
          </a:p>
          <a:p>
            <a:pPr>
              <a:buClrTx/>
              <a:buFontTx/>
              <a:buNone/>
            </a:pPr>
            <a:r>
              <a:rPr lang="en-US" sz="4800" b="1" baseline="30000" dirty="0">
                <a:solidFill>
                  <a:srgbClr val="0070C0"/>
                </a:solidFill>
                <a:latin typeface="Calibri" panose="020F0502020204030204"/>
              </a:rPr>
              <a:t>2019 – 2021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baseline="30000" dirty="0">
                <a:solidFill>
                  <a:prstClr val="black"/>
                </a:solidFill>
                <a:latin typeface="Calibri" panose="020F0502020204030204"/>
              </a:rPr>
              <a:t>	 Pilot Phase</a:t>
            </a:r>
          </a:p>
          <a:p>
            <a:pPr>
              <a:buClrTx/>
              <a:buFontTx/>
              <a:buNone/>
            </a:pPr>
            <a:r>
              <a:rPr lang="en-US" sz="4800" b="1" baseline="30000" dirty="0">
                <a:solidFill>
                  <a:srgbClr val="0070C0"/>
                </a:solidFill>
                <a:latin typeface="Calibri" panose="020F0502020204030204"/>
              </a:rPr>
              <a:t>2022 – 2024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baseline="30000" dirty="0">
                <a:solidFill>
                  <a:prstClr val="black"/>
                </a:solidFill>
                <a:latin typeface="Calibri" panose="020F0502020204030204"/>
              </a:rPr>
              <a:t>	 All schools</a:t>
            </a:r>
          </a:p>
          <a:p>
            <a:pPr>
              <a:buClrTx/>
              <a:buFontTx/>
              <a:buNone/>
            </a:pPr>
            <a:r>
              <a:rPr lang="en-US" sz="4800" b="1" baseline="30000" dirty="0">
                <a:solidFill>
                  <a:srgbClr val="0070C0"/>
                </a:solidFill>
                <a:latin typeface="Calibri" panose="020F0502020204030204"/>
              </a:rPr>
              <a:t>2025 – 2030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baseline="30000" dirty="0">
                <a:solidFill>
                  <a:prstClr val="black"/>
                </a:solidFill>
                <a:latin typeface="Calibri" panose="020F0502020204030204"/>
              </a:rPr>
              <a:t>	 Strengthening</a:t>
            </a:r>
            <a:endParaRPr lang="en-US" baseline="300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buClrTx/>
              <a:buFontTx/>
              <a:buNone/>
            </a:pPr>
            <a:endParaRPr lang="en-ZA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418523" y="3088410"/>
            <a:ext cx="609600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ZA" b="1">
              <a:ln w="22225">
                <a:solidFill>
                  <a:srgbClr val="ED7D31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432278" y="3986147"/>
            <a:ext cx="609600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ZA" b="1">
              <a:ln w="22225">
                <a:solidFill>
                  <a:srgbClr val="ED7D31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445278" y="4715323"/>
            <a:ext cx="609600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ZA" b="1">
              <a:ln w="22225">
                <a:solidFill>
                  <a:srgbClr val="ED7D31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622411"/>
            <a:ext cx="4318481" cy="462998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own Arrow 12"/>
          <p:cNvSpPr/>
          <p:nvPr/>
        </p:nvSpPr>
        <p:spPr>
          <a:xfrm>
            <a:off x="5545920" y="647572"/>
            <a:ext cx="1825723" cy="60395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b="1" dirty="0">
                <a:solidFill>
                  <a:prstClr val="white"/>
                </a:solidFill>
              </a:rPr>
              <a:t>2018 </a:t>
            </a:r>
          </a:p>
          <a:p>
            <a:pPr algn="ctr">
              <a:buClrTx/>
              <a:buFontTx/>
              <a:buNone/>
            </a:pPr>
            <a:r>
              <a:rPr lang="en-US" b="1" dirty="0">
                <a:solidFill>
                  <a:prstClr val="black"/>
                </a:solidFill>
              </a:rPr>
              <a:t>Pre-pilot</a:t>
            </a:r>
          </a:p>
          <a:p>
            <a:pPr algn="ctr">
              <a:buClrTx/>
              <a:buFontTx/>
              <a:buNone/>
            </a:pPr>
            <a:endParaRPr lang="en-US" b="1" dirty="0">
              <a:solidFill>
                <a:prstClr val="white"/>
              </a:solidFill>
            </a:endParaRPr>
          </a:p>
          <a:p>
            <a:pPr algn="ctr">
              <a:buClrTx/>
              <a:buFontTx/>
              <a:buNone/>
            </a:pPr>
            <a:r>
              <a:rPr lang="en-US" b="1" dirty="0">
                <a:solidFill>
                  <a:prstClr val="white"/>
                </a:solidFill>
              </a:rPr>
              <a:t>2019 to 2021</a:t>
            </a:r>
          </a:p>
          <a:p>
            <a:pPr algn="ctr">
              <a:buClrTx/>
              <a:buFontTx/>
              <a:buNone/>
            </a:pPr>
            <a:r>
              <a:rPr lang="en-US" b="1" dirty="0">
                <a:solidFill>
                  <a:prstClr val="black"/>
                </a:solidFill>
              </a:rPr>
              <a:t>Pilot</a:t>
            </a:r>
          </a:p>
          <a:p>
            <a:pPr algn="ctr">
              <a:buClrTx/>
              <a:buFontTx/>
              <a:buNone/>
            </a:pPr>
            <a:endParaRPr lang="en-US" b="1" dirty="0">
              <a:solidFill>
                <a:prstClr val="white"/>
              </a:solidFill>
            </a:endParaRPr>
          </a:p>
          <a:p>
            <a:pPr algn="ctr">
              <a:buClrTx/>
              <a:buFontTx/>
              <a:buNone/>
            </a:pPr>
            <a:r>
              <a:rPr lang="en-US" b="1" dirty="0">
                <a:solidFill>
                  <a:prstClr val="white"/>
                </a:solidFill>
              </a:rPr>
              <a:t>2022-2024</a:t>
            </a:r>
          </a:p>
          <a:p>
            <a:pPr algn="ctr">
              <a:buClrTx/>
              <a:buFontTx/>
              <a:buNone/>
            </a:pPr>
            <a:r>
              <a:rPr lang="en-US" b="1" dirty="0">
                <a:solidFill>
                  <a:prstClr val="black"/>
                </a:solidFill>
              </a:rPr>
              <a:t>All schools</a:t>
            </a:r>
          </a:p>
          <a:p>
            <a:pPr algn="ctr">
              <a:buClrTx/>
              <a:buFontTx/>
              <a:buNone/>
            </a:pPr>
            <a:endParaRPr lang="en-US" b="1" dirty="0">
              <a:solidFill>
                <a:prstClr val="white"/>
              </a:solidFill>
            </a:endParaRPr>
          </a:p>
          <a:p>
            <a:pPr algn="ctr">
              <a:buClrTx/>
              <a:buFontTx/>
              <a:buNone/>
            </a:pPr>
            <a:endParaRPr lang="en-US" b="1" dirty="0">
              <a:solidFill>
                <a:prstClr val="white"/>
              </a:solidFill>
            </a:endParaRPr>
          </a:p>
          <a:p>
            <a:pPr algn="ctr">
              <a:buClrTx/>
              <a:buFontTx/>
              <a:buNone/>
            </a:pPr>
            <a:r>
              <a:rPr lang="en-US" b="1" dirty="0">
                <a:solidFill>
                  <a:prstClr val="white"/>
                </a:solidFill>
              </a:rPr>
              <a:t>2025 to</a:t>
            </a:r>
          </a:p>
          <a:p>
            <a:pPr algn="ctr">
              <a:buClrTx/>
              <a:buFontTx/>
              <a:buNone/>
            </a:pPr>
            <a:r>
              <a:rPr lang="en-US" b="1" dirty="0">
                <a:solidFill>
                  <a:prstClr val="white"/>
                </a:solidFill>
              </a:rPr>
              <a:t>2030</a:t>
            </a:r>
          </a:p>
          <a:p>
            <a:pPr algn="ctr">
              <a:buClrTx/>
              <a:buFontTx/>
              <a:buNone/>
            </a:pPr>
            <a:endParaRPr lang="en-US" b="1" dirty="0">
              <a:solidFill>
                <a:prstClr val="white"/>
              </a:solidFill>
            </a:endParaRPr>
          </a:p>
          <a:p>
            <a:pPr algn="ctr">
              <a:buClrTx/>
              <a:buFontTx/>
              <a:buNone/>
            </a:pPr>
            <a:r>
              <a:rPr lang="en-US" sz="1600" b="1" dirty="0">
                <a:solidFill>
                  <a:prstClr val="black"/>
                </a:solidFill>
              </a:rPr>
              <a:t>support</a:t>
            </a:r>
            <a:endParaRPr lang="en-ZA" sz="1600" b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8376" y="-31677"/>
            <a:ext cx="5208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2. Education Sector Plan</a:t>
            </a:r>
            <a:endParaRPr lang="en-ZA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1026" name="Picture 2">
            <a:hlinkClick r:id="rId5"/>
            <a:extLst>
              <a:ext uri="{FF2B5EF4-FFF2-40B4-BE49-F238E27FC236}">
                <a16:creationId xmlns:a16="http://schemas.microsoft.com/office/drawing/2014/main" id="{4E5C74B6-FC2B-1647-830C-27045DF02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74" y="5882158"/>
            <a:ext cx="5208597" cy="88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3C8A7B-F5E8-AF4E-A41D-CF4153F45BAE}"/>
              </a:ext>
            </a:extLst>
          </p:cNvPr>
          <p:cNvSpPr txBox="1"/>
          <p:nvPr/>
        </p:nvSpPr>
        <p:spPr>
          <a:xfrm>
            <a:off x="7533391" y="954811"/>
            <a:ext cx="2510019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Curriculum strategy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677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75"/>
    </mc:Choice>
    <mc:Fallback xmlns="">
      <p:transition spd="slow" advTm="55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3" grpId="0" animBg="1"/>
      <p:bldP spid="14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5092" y="1233988"/>
            <a:ext cx="514149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Description of context:</a:t>
            </a:r>
          </a:p>
          <a:p>
            <a:r>
              <a:rPr lang="en-US" sz="1600" dirty="0">
                <a:solidFill>
                  <a:srgbClr val="000000"/>
                </a:solidFill>
              </a:rPr>
              <a:t>Seasonal droughts and social grants to alleviate poverty.</a:t>
            </a: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66645" y="2065149"/>
            <a:ext cx="5141118" cy="1323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Concerns driving ethical purpose:</a:t>
            </a:r>
          </a:p>
          <a:p>
            <a:r>
              <a:rPr lang="en-US" sz="1600" dirty="0">
                <a:solidFill>
                  <a:srgbClr val="000000"/>
                </a:solidFill>
              </a:rPr>
              <a:t>40% decline in rural household food production. </a:t>
            </a:r>
            <a:r>
              <a:rPr lang="en-US" sz="1600" dirty="0"/>
              <a:t>Develop an ‘each-one teach-one’ learning network for water-wise heritage gardening.</a:t>
            </a:r>
          </a:p>
          <a:p>
            <a:endParaRPr lang="en-US" sz="1600" dirty="0"/>
          </a:p>
        </p:txBody>
      </p:sp>
      <p:sp>
        <p:nvSpPr>
          <p:cNvPr id="59" name="TextBox 58"/>
          <p:cNvSpPr txBox="1"/>
          <p:nvPr/>
        </p:nvSpPr>
        <p:spPr>
          <a:xfrm>
            <a:off x="163403" y="3405108"/>
            <a:ext cx="5154766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Summary of current knowledge:</a:t>
            </a:r>
          </a:p>
          <a:p>
            <a:r>
              <a:rPr lang="en-US" sz="1600" dirty="0">
                <a:solidFill>
                  <a:srgbClr val="000000"/>
                </a:solidFill>
              </a:rPr>
              <a:t>Students and staff at an agricultural college develop a knowledge map for a learning garden for practical work and community engaged action learning.</a:t>
            </a: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66917" y="4751029"/>
            <a:ext cx="5160368" cy="1323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Learning-led change: </a:t>
            </a:r>
          </a:p>
          <a:p>
            <a:r>
              <a:rPr lang="en-US" sz="1600" dirty="0"/>
              <a:t>The short </a:t>
            </a:r>
            <a:r>
              <a:rPr lang="en-US" sz="1600" b="1" dirty="0">
                <a:solidFill>
                  <a:srgbClr val="FF0000"/>
                </a:solidFill>
              </a:rPr>
              <a:t>course activated social learning network </a:t>
            </a:r>
            <a:r>
              <a:rPr lang="en-US" sz="1600" dirty="0"/>
              <a:t>on heritage food production, water harvesting and water-wise food gardening.</a:t>
            </a:r>
          </a:p>
          <a:p>
            <a:endParaRPr lang="en-US" sz="1600" dirty="0"/>
          </a:p>
        </p:txBody>
      </p:sp>
      <p:cxnSp>
        <p:nvCxnSpPr>
          <p:cNvPr id="58" name="Straight Connector 57"/>
          <p:cNvCxnSpPr/>
          <p:nvPr/>
        </p:nvCxnSpPr>
        <p:spPr>
          <a:xfrm flipH="1">
            <a:off x="8107907" y="4184742"/>
            <a:ext cx="103694" cy="1097019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7045917" y="3999764"/>
            <a:ext cx="832843" cy="707835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072424" y="2000426"/>
            <a:ext cx="147095" cy="938989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449192" y="4210424"/>
            <a:ext cx="267235" cy="994348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517911" y="3590098"/>
            <a:ext cx="1177085" cy="50149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9006110" y="3370762"/>
            <a:ext cx="953690" cy="169069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690541" y="3807721"/>
            <a:ext cx="1062561" cy="461555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986590" y="3718425"/>
            <a:ext cx="954881" cy="188119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867635" y="3955973"/>
            <a:ext cx="847128" cy="520574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668691" y="4114182"/>
            <a:ext cx="584691" cy="792404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489516" y="4123237"/>
            <a:ext cx="532194" cy="943879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8927457" y="2792118"/>
            <a:ext cx="787306" cy="466739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8716427" y="2353511"/>
            <a:ext cx="536955" cy="655301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501213" y="2073135"/>
            <a:ext cx="204306" cy="828033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503447" y="2187882"/>
            <a:ext cx="527069" cy="820928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990457" y="2560190"/>
            <a:ext cx="855076" cy="637379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666062" y="3082277"/>
            <a:ext cx="1062035" cy="262290"/>
          </a:xfrm>
          <a:prstGeom prst="line">
            <a:avLst/>
          </a:prstGeom>
          <a:ln w="381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699522" y="2917100"/>
            <a:ext cx="1302544" cy="129063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US" sz="1350" b="1" dirty="0"/>
          </a:p>
        </p:txBody>
      </p:sp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7667376" y="3189786"/>
            <a:ext cx="136445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 dirty="0"/>
              <a:t>Matter of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 dirty="0"/>
              <a:t>concern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934" y="2888738"/>
            <a:ext cx="1457324" cy="1453364"/>
          </a:xfrm>
          <a:prstGeom prst="rect">
            <a:avLst/>
          </a:prstGeom>
        </p:spPr>
      </p:pic>
      <p:sp>
        <p:nvSpPr>
          <p:cNvPr id="200" name="TextBox 48"/>
          <p:cNvSpPr txBox="1">
            <a:spLocks noChangeArrowheads="1"/>
          </p:cNvSpPr>
          <p:nvPr/>
        </p:nvSpPr>
        <p:spPr bwMode="auto">
          <a:xfrm>
            <a:off x="10565734" y="3902480"/>
            <a:ext cx="62869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 dirty="0"/>
              <a:t>Gender </a:t>
            </a:r>
          </a:p>
        </p:txBody>
      </p:sp>
      <p:sp>
        <p:nvSpPr>
          <p:cNvPr id="201" name="TextBox 8"/>
          <p:cNvSpPr txBox="1">
            <a:spLocks noChangeArrowheads="1"/>
          </p:cNvSpPr>
          <p:nvPr/>
        </p:nvSpPr>
        <p:spPr bwMode="auto">
          <a:xfrm>
            <a:off x="8623783" y="1094237"/>
            <a:ext cx="61907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 dirty="0">
                <a:solidFill>
                  <a:srgbClr val="000000"/>
                </a:solidFill>
              </a:rPr>
              <a:t>Poverty</a:t>
            </a:r>
          </a:p>
        </p:txBody>
      </p:sp>
      <p:sp>
        <p:nvSpPr>
          <p:cNvPr id="202" name="TextBox 8"/>
          <p:cNvSpPr txBox="1">
            <a:spLocks noChangeArrowheads="1"/>
          </p:cNvSpPr>
          <p:nvPr/>
        </p:nvSpPr>
        <p:spPr bwMode="auto">
          <a:xfrm>
            <a:off x="9485691" y="1433869"/>
            <a:ext cx="59343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 dirty="0">
                <a:solidFill>
                  <a:srgbClr val="000000"/>
                </a:solidFill>
              </a:rPr>
              <a:t>Hunger</a:t>
            </a:r>
          </a:p>
        </p:txBody>
      </p:sp>
      <p:sp>
        <p:nvSpPr>
          <p:cNvPr id="203" name="TextBox 10"/>
          <p:cNvSpPr txBox="1">
            <a:spLocks noChangeArrowheads="1"/>
          </p:cNvSpPr>
          <p:nvPr/>
        </p:nvSpPr>
        <p:spPr bwMode="auto">
          <a:xfrm>
            <a:off x="10071473" y="1947201"/>
            <a:ext cx="92154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 dirty="0">
                <a:solidFill>
                  <a:srgbClr val="000000"/>
                </a:solidFill>
              </a:rPr>
              <a:t>Health &amp; Wellbeing</a:t>
            </a:r>
          </a:p>
        </p:txBody>
      </p:sp>
      <p:sp>
        <p:nvSpPr>
          <p:cNvPr id="204" name="TextBox 10"/>
          <p:cNvSpPr txBox="1">
            <a:spLocks noChangeArrowheads="1"/>
          </p:cNvSpPr>
          <p:nvPr/>
        </p:nvSpPr>
        <p:spPr bwMode="auto">
          <a:xfrm>
            <a:off x="10472796" y="2948689"/>
            <a:ext cx="743018" cy="26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>
                <a:solidFill>
                  <a:srgbClr val="000000"/>
                </a:solidFill>
              </a:rPr>
              <a:t>Education</a:t>
            </a:r>
            <a:endParaRPr lang="en-US" altLang="en-US" sz="1050" b="1" dirty="0">
              <a:solidFill>
                <a:srgbClr val="000000"/>
              </a:solidFill>
            </a:endParaRPr>
          </a:p>
        </p:txBody>
      </p:sp>
      <p:sp>
        <p:nvSpPr>
          <p:cNvPr id="205" name="TextBox 52"/>
          <p:cNvSpPr txBox="1">
            <a:spLocks noChangeArrowheads="1"/>
          </p:cNvSpPr>
          <p:nvPr/>
        </p:nvSpPr>
        <p:spPr bwMode="auto">
          <a:xfrm>
            <a:off x="10382185" y="4635977"/>
            <a:ext cx="56457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 dirty="0">
                <a:solidFill>
                  <a:srgbClr val="000000"/>
                </a:solidFill>
              </a:rPr>
              <a:t>Water </a:t>
            </a:r>
          </a:p>
        </p:txBody>
      </p:sp>
      <p:sp>
        <p:nvSpPr>
          <p:cNvPr id="206" name="TextBox 53"/>
          <p:cNvSpPr txBox="1">
            <a:spLocks noChangeArrowheads="1"/>
          </p:cNvSpPr>
          <p:nvPr/>
        </p:nvSpPr>
        <p:spPr bwMode="auto">
          <a:xfrm>
            <a:off x="9776826" y="5426826"/>
            <a:ext cx="59663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>
                <a:solidFill>
                  <a:srgbClr val="000000"/>
                </a:solidFill>
              </a:rPr>
              <a:t>Energy </a:t>
            </a:r>
            <a:endParaRPr lang="en-US" altLang="en-US" sz="1050" b="1" dirty="0">
              <a:solidFill>
                <a:srgbClr val="000000"/>
              </a:solidFill>
            </a:endParaRPr>
          </a:p>
        </p:txBody>
      </p:sp>
      <p:sp>
        <p:nvSpPr>
          <p:cNvPr id="207" name="TextBox 52"/>
          <p:cNvSpPr txBox="1">
            <a:spLocks noChangeArrowheads="1"/>
          </p:cNvSpPr>
          <p:nvPr/>
        </p:nvSpPr>
        <p:spPr bwMode="auto">
          <a:xfrm>
            <a:off x="8586858" y="5929204"/>
            <a:ext cx="91563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 dirty="0">
                <a:solidFill>
                  <a:srgbClr val="000000"/>
                </a:solidFill>
              </a:rPr>
              <a:t>Decent Work</a:t>
            </a:r>
          </a:p>
        </p:txBody>
      </p:sp>
      <p:sp>
        <p:nvSpPr>
          <p:cNvPr id="208" name="TextBox 53"/>
          <p:cNvSpPr txBox="1">
            <a:spLocks noChangeArrowheads="1"/>
          </p:cNvSpPr>
          <p:nvPr/>
        </p:nvSpPr>
        <p:spPr bwMode="auto">
          <a:xfrm>
            <a:off x="7676265" y="5975464"/>
            <a:ext cx="6960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>
                <a:solidFill>
                  <a:srgbClr val="000000"/>
                </a:solidFill>
              </a:rPr>
              <a:t>Economy</a:t>
            </a:r>
            <a:endParaRPr lang="en-US" altLang="en-US" sz="1050" b="1" dirty="0">
              <a:solidFill>
                <a:srgbClr val="000000"/>
              </a:solidFill>
            </a:endParaRPr>
          </a:p>
        </p:txBody>
      </p:sp>
      <p:sp>
        <p:nvSpPr>
          <p:cNvPr id="209" name="TextBox 58"/>
          <p:cNvSpPr txBox="1">
            <a:spLocks noChangeArrowheads="1"/>
          </p:cNvSpPr>
          <p:nvPr/>
        </p:nvSpPr>
        <p:spPr bwMode="auto">
          <a:xfrm>
            <a:off x="6063639" y="5278641"/>
            <a:ext cx="49083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 dirty="0">
                <a:solidFill>
                  <a:srgbClr val="000000"/>
                </a:solidFill>
              </a:rPr>
              <a:t>Cities</a:t>
            </a:r>
          </a:p>
        </p:txBody>
      </p:sp>
      <p:sp>
        <p:nvSpPr>
          <p:cNvPr id="210" name="TextBox 59"/>
          <p:cNvSpPr txBox="1">
            <a:spLocks noChangeArrowheads="1"/>
          </p:cNvSpPr>
          <p:nvPr/>
        </p:nvSpPr>
        <p:spPr bwMode="auto">
          <a:xfrm>
            <a:off x="5239483" y="4459630"/>
            <a:ext cx="93166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 dirty="0">
                <a:solidFill>
                  <a:srgbClr val="000000"/>
                </a:solidFill>
              </a:rPr>
              <a:t>Production &amp;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 dirty="0">
                <a:solidFill>
                  <a:srgbClr val="000000"/>
                </a:solidFill>
              </a:rPr>
              <a:t>Consumption</a:t>
            </a:r>
          </a:p>
        </p:txBody>
      </p:sp>
      <p:sp>
        <p:nvSpPr>
          <p:cNvPr id="211" name="TextBox 49"/>
          <p:cNvSpPr txBox="1">
            <a:spLocks noChangeArrowheads="1"/>
          </p:cNvSpPr>
          <p:nvPr/>
        </p:nvSpPr>
        <p:spPr bwMode="auto">
          <a:xfrm>
            <a:off x="6686650" y="5820145"/>
            <a:ext cx="77777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 dirty="0"/>
              <a:t>Inequality </a:t>
            </a:r>
          </a:p>
        </p:txBody>
      </p:sp>
      <p:sp>
        <p:nvSpPr>
          <p:cNvPr id="212" name="TextBox 54"/>
          <p:cNvSpPr txBox="1">
            <a:spLocks noChangeArrowheads="1"/>
          </p:cNvSpPr>
          <p:nvPr/>
        </p:nvSpPr>
        <p:spPr bwMode="auto">
          <a:xfrm>
            <a:off x="5247713" y="3570943"/>
            <a:ext cx="64152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 dirty="0">
                <a:solidFill>
                  <a:srgbClr val="000000"/>
                </a:solidFill>
              </a:rPr>
              <a:t>Climate </a:t>
            </a:r>
          </a:p>
        </p:txBody>
      </p:sp>
      <p:sp>
        <p:nvSpPr>
          <p:cNvPr id="213" name="TextBox 55"/>
          <p:cNvSpPr txBox="1">
            <a:spLocks noChangeArrowheads="1"/>
          </p:cNvSpPr>
          <p:nvPr/>
        </p:nvSpPr>
        <p:spPr bwMode="auto">
          <a:xfrm>
            <a:off x="5438986" y="2592587"/>
            <a:ext cx="55335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 dirty="0">
                <a:solidFill>
                  <a:srgbClr val="000000"/>
                </a:solidFill>
              </a:rPr>
              <a:t>Life in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 dirty="0">
                <a:solidFill>
                  <a:srgbClr val="000000"/>
                </a:solidFill>
              </a:rPr>
              <a:t>Water</a:t>
            </a:r>
          </a:p>
        </p:txBody>
      </p:sp>
      <p:sp>
        <p:nvSpPr>
          <p:cNvPr id="214" name="TextBox 56"/>
          <p:cNvSpPr txBox="1">
            <a:spLocks noChangeArrowheads="1"/>
          </p:cNvSpPr>
          <p:nvPr/>
        </p:nvSpPr>
        <p:spPr bwMode="auto">
          <a:xfrm>
            <a:off x="5947076" y="1715469"/>
            <a:ext cx="59182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 dirty="0">
                <a:solidFill>
                  <a:srgbClr val="000000"/>
                </a:solidFill>
              </a:rPr>
              <a:t>Life 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 dirty="0">
                <a:solidFill>
                  <a:srgbClr val="000000"/>
                </a:solidFill>
              </a:rPr>
              <a:t>Land</a:t>
            </a:r>
          </a:p>
        </p:txBody>
      </p:sp>
      <p:sp>
        <p:nvSpPr>
          <p:cNvPr id="215" name="TextBox 50"/>
          <p:cNvSpPr txBox="1">
            <a:spLocks noChangeArrowheads="1"/>
          </p:cNvSpPr>
          <p:nvPr/>
        </p:nvSpPr>
        <p:spPr bwMode="auto">
          <a:xfrm>
            <a:off x="6598277" y="1182138"/>
            <a:ext cx="66877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 dirty="0"/>
              <a:t>Peace &amp;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 dirty="0"/>
              <a:t>Justice </a:t>
            </a:r>
          </a:p>
        </p:txBody>
      </p:sp>
      <p:sp>
        <p:nvSpPr>
          <p:cNvPr id="216" name="TextBox 50"/>
          <p:cNvSpPr txBox="1">
            <a:spLocks noChangeArrowheads="1"/>
          </p:cNvSpPr>
          <p:nvPr/>
        </p:nvSpPr>
        <p:spPr bwMode="auto">
          <a:xfrm>
            <a:off x="7540607" y="864274"/>
            <a:ext cx="89159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 dirty="0"/>
              <a:t>Global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50" b="1" dirty="0"/>
              <a:t>Partnerships</a:t>
            </a:r>
          </a:p>
        </p:txBody>
      </p:sp>
      <p:pic>
        <p:nvPicPr>
          <p:cNvPr id="2062" name="Grafik 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8524" y="1260405"/>
            <a:ext cx="4746562" cy="47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499" y="2842237"/>
            <a:ext cx="1604362" cy="1560024"/>
          </a:xfrm>
          <a:prstGeom prst="ellipse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-42246" y="112931"/>
            <a:ext cx="1224424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latin typeface="DIN" panose="02000503040000020003" pitchFamily="2" charset="0"/>
              </a:rPr>
              <a:t>3. </a:t>
            </a:r>
            <a:r>
              <a:rPr lang="en-US" sz="3200" b="1" dirty="0">
                <a:solidFill>
                  <a:srgbClr val="FF0000"/>
                </a:solidFill>
                <a:latin typeface="DIN" panose="02000503040000020003" pitchFamily="2" charset="0"/>
              </a:rPr>
              <a:t>Food Security</a:t>
            </a:r>
            <a:r>
              <a:rPr lang="en-US" sz="3200" b="1" dirty="0">
                <a:latin typeface="DIN" panose="02000503040000020003" pitchFamily="2" charset="0"/>
              </a:rPr>
              <a:t>: SDGs informing a heritage gardening learning network</a:t>
            </a:r>
            <a:endParaRPr lang="en-US" sz="3200" b="1" dirty="0"/>
          </a:p>
        </p:txBody>
      </p:sp>
      <p:sp>
        <p:nvSpPr>
          <p:cNvPr id="31" name="7-Point Star 30"/>
          <p:cNvSpPr/>
          <p:nvPr/>
        </p:nvSpPr>
        <p:spPr>
          <a:xfrm>
            <a:off x="9558590" y="3739472"/>
            <a:ext cx="152400" cy="169069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4" name="7-Point Star 33"/>
          <p:cNvSpPr/>
          <p:nvPr/>
        </p:nvSpPr>
        <p:spPr>
          <a:xfrm>
            <a:off x="9427660" y="3361566"/>
            <a:ext cx="151209" cy="166688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5" name="7-Point Star 34"/>
          <p:cNvSpPr/>
          <p:nvPr/>
        </p:nvSpPr>
        <p:spPr>
          <a:xfrm>
            <a:off x="9448116" y="4259713"/>
            <a:ext cx="151209" cy="166688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6" name="7-Point Star 35"/>
          <p:cNvSpPr/>
          <p:nvPr/>
        </p:nvSpPr>
        <p:spPr>
          <a:xfrm>
            <a:off x="7552996" y="2305151"/>
            <a:ext cx="151209" cy="166688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7" name="7-Point Star 36"/>
          <p:cNvSpPr/>
          <p:nvPr/>
        </p:nvSpPr>
        <p:spPr>
          <a:xfrm>
            <a:off x="8531445" y="2419594"/>
            <a:ext cx="151209" cy="166688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8" name="7-Point Star 37"/>
          <p:cNvSpPr/>
          <p:nvPr/>
        </p:nvSpPr>
        <p:spPr>
          <a:xfrm>
            <a:off x="6788391" y="4127003"/>
            <a:ext cx="151209" cy="166688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17" name="7-Point Star 216"/>
          <p:cNvSpPr/>
          <p:nvPr/>
        </p:nvSpPr>
        <p:spPr>
          <a:xfrm>
            <a:off x="7001960" y="3519126"/>
            <a:ext cx="151209" cy="166688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18" name="7-Point Star 217"/>
          <p:cNvSpPr/>
          <p:nvPr/>
        </p:nvSpPr>
        <p:spPr>
          <a:xfrm>
            <a:off x="9270725" y="2907002"/>
            <a:ext cx="151209" cy="166688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19" name="7-Point Star 218"/>
          <p:cNvSpPr/>
          <p:nvPr/>
        </p:nvSpPr>
        <p:spPr>
          <a:xfrm>
            <a:off x="7733811" y="4454249"/>
            <a:ext cx="151209" cy="166688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56" name="Picture 55" descr="CARE-SUSTAINABILITY-LOGO-sml.jpg">
            <a:extLst>
              <a:ext uri="{FF2B5EF4-FFF2-40B4-BE49-F238E27FC236}">
                <a16:creationId xmlns:a16="http://schemas.microsoft.com/office/drawing/2014/main" id="{183BC77C-1ACC-304F-AF4E-858418B4BD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159" y="738641"/>
            <a:ext cx="1236102" cy="11780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546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27"/>
    </mc:Choice>
    <mc:Fallback xmlns="">
      <p:transition spd="slow" advTm="92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7" grpId="0" animBg="1"/>
      <p:bldP spid="59" grpId="0" animBg="1"/>
      <p:bldP spid="60" grpId="0" animBg="1"/>
      <p:bldP spid="29" grpId="0" animBg="1"/>
      <p:bldP spid="30" grpId="0"/>
      <p:bldP spid="200" grpId="0"/>
      <p:bldP spid="201" grpId="0"/>
      <p:bldP spid="202" grpId="0"/>
      <p:bldP spid="203" grpId="0"/>
      <p:bldP spid="204" grpId="0"/>
      <p:bldP spid="205" grpId="0"/>
      <p:bldP spid="206" grpId="0"/>
      <p:bldP spid="207" grpId="0"/>
      <p:bldP spid="208" grpId="0"/>
      <p:bldP spid="209" grpId="0"/>
      <p:bldP spid="210" grpId="0"/>
      <p:bldP spid="211" grpId="0"/>
      <p:bldP spid="212" grpId="0"/>
      <p:bldP spid="213" grpId="0"/>
      <p:bldP spid="214" grpId="0"/>
      <p:bldP spid="215" grpId="0"/>
      <p:bldP spid="216" grpId="0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217" grpId="0" animBg="1"/>
      <p:bldP spid="218" grpId="0" animBg="1"/>
      <p:bldP spid="2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arden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" b="3866"/>
          <a:stretch>
            <a:fillRect/>
          </a:stretch>
        </p:blipFill>
        <p:spPr>
          <a:xfrm>
            <a:off x="5509638" y="76200"/>
            <a:ext cx="5010150" cy="3467100"/>
          </a:xfrm>
        </p:spPr>
      </p:pic>
      <p:sp>
        <p:nvSpPr>
          <p:cNvPr id="12" name="TextBox 11"/>
          <p:cNvSpPr txBox="1"/>
          <p:nvPr/>
        </p:nvSpPr>
        <p:spPr>
          <a:xfrm>
            <a:off x="5616004" y="178804"/>
            <a:ext cx="2412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Heritage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Food Garden</a:t>
            </a:r>
          </a:p>
        </p:txBody>
      </p:sp>
      <p:pic>
        <p:nvPicPr>
          <p:cNvPr id="8" name="Content Placeholder 7" descr="Garden graphic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93" b="-4493"/>
          <a:stretch>
            <a:fillRect/>
          </a:stretch>
        </p:blipFill>
        <p:spPr>
          <a:xfrm>
            <a:off x="5512157" y="3295553"/>
            <a:ext cx="5023025" cy="3689727"/>
          </a:xfrm>
        </p:spPr>
      </p:pic>
      <p:cxnSp>
        <p:nvCxnSpPr>
          <p:cNvPr id="9" name="Straight Arrow Connector 8"/>
          <p:cNvCxnSpPr/>
          <p:nvPr/>
        </p:nvCxnSpPr>
        <p:spPr>
          <a:xfrm>
            <a:off x="5671759" y="2752748"/>
            <a:ext cx="419053" cy="856247"/>
          </a:xfrm>
          <a:prstGeom prst="straightConnector1">
            <a:avLst/>
          </a:prstGeom>
          <a:ln w="76200" cmpd="sng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660235" y="3053342"/>
            <a:ext cx="419053" cy="856247"/>
          </a:xfrm>
          <a:prstGeom prst="straightConnector1">
            <a:avLst/>
          </a:prstGeom>
          <a:ln w="76200" cmpd="sng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220143" y="3049018"/>
            <a:ext cx="419053" cy="856247"/>
          </a:xfrm>
          <a:prstGeom prst="straightConnector1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5471152" y="25656"/>
            <a:ext cx="5078977" cy="6835020"/>
            <a:chOff x="418713" y="25656"/>
            <a:chExt cx="5078977" cy="683502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18713" y="76200"/>
              <a:ext cx="5078977" cy="0"/>
            </a:xfrm>
            <a:prstGeom prst="line">
              <a:avLst/>
            </a:prstGeom>
            <a:ln w="762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29994" y="6835020"/>
              <a:ext cx="5067696" cy="0"/>
            </a:xfrm>
            <a:prstGeom prst="line">
              <a:avLst/>
            </a:prstGeom>
            <a:ln w="762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57200" y="76200"/>
              <a:ext cx="0" cy="6758820"/>
            </a:xfrm>
            <a:prstGeom prst="line">
              <a:avLst/>
            </a:prstGeom>
            <a:ln w="762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484861" y="25656"/>
              <a:ext cx="0" cy="6835020"/>
            </a:xfrm>
            <a:prstGeom prst="line">
              <a:avLst/>
            </a:prstGeom>
            <a:ln w="762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ELRC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042" y="6290937"/>
            <a:ext cx="2259100" cy="460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05799"/>
            <a:ext cx="540327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3. </a:t>
            </a:r>
            <a:r>
              <a:rPr lang="en-US" sz="2800" b="1" dirty="0">
                <a:solidFill>
                  <a:srgbClr val="FF0000"/>
                </a:solidFill>
              </a:rPr>
              <a:t>Course Activated Social Learning Network: </a:t>
            </a:r>
          </a:p>
          <a:p>
            <a:pPr algn="ctr"/>
            <a:r>
              <a:rPr lang="en-US" sz="2800" b="1" dirty="0"/>
              <a:t>Heritage Gardening Practices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Water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00B0F0"/>
                </a:solidFill>
              </a:rPr>
              <a:t>Capture, store and clean water better</a:t>
            </a:r>
            <a:endParaRPr lang="en-US" sz="2400" dirty="0"/>
          </a:p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Waste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Refuse, reduce and re-use waste better</a:t>
            </a:r>
            <a:endParaRPr lang="en-US" sz="2400" b="1" dirty="0"/>
          </a:p>
          <a:p>
            <a:r>
              <a:rPr lang="en-US" sz="2400" b="1" dirty="0">
                <a:solidFill>
                  <a:srgbClr val="00B050"/>
                </a:solidFill>
              </a:rPr>
              <a:t>Gardening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Grow leaf-picking vegetables at low cost.</a:t>
            </a:r>
            <a:endParaRPr lang="en-US" sz="2400" b="1" dirty="0"/>
          </a:p>
          <a:p>
            <a:r>
              <a:rPr lang="en-US" sz="2400" b="1" dirty="0"/>
              <a:t>Biodiversity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Plant trees that provide food and seasonal benefits.</a:t>
            </a:r>
            <a:endParaRPr lang="en-US" sz="2400" b="1" dirty="0"/>
          </a:p>
          <a:p>
            <a:r>
              <a:rPr lang="en-US" sz="2400" b="1" dirty="0"/>
              <a:t>Healthy Lifestyle and Livelihoods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Make health giving broth, bread, jam and greens at low cost.</a:t>
            </a:r>
          </a:p>
        </p:txBody>
      </p:sp>
      <p:pic>
        <p:nvPicPr>
          <p:cNvPr id="18" name="Picture 17" descr="CARE-SUSTAINABILITY-LOGO-sml.jpg">
            <a:extLst>
              <a:ext uri="{FF2B5EF4-FFF2-40B4-BE49-F238E27FC236}">
                <a16:creationId xmlns:a16="http://schemas.microsoft.com/office/drawing/2014/main" id="{99535E63-3AAA-5E4F-A693-3D7E5E7637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7557" y="112107"/>
            <a:ext cx="1162183" cy="11076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69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74"/>
    </mc:Choice>
    <mc:Fallback xmlns="">
      <p:transition spd="slow" advTm="46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ARE-SUSTAINABILITY-LOGO-sml.jpg">
            <a:extLst>
              <a:ext uri="{FF2B5EF4-FFF2-40B4-BE49-F238E27FC236}">
                <a16:creationId xmlns:a16="http://schemas.microsoft.com/office/drawing/2014/main" id="{0311B242-6097-754A-8D3E-1CD01B4C40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064" y="730802"/>
            <a:ext cx="6594420" cy="57329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2908087" y="-4814"/>
            <a:ext cx="5820981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HERITAGE FOOD GARDEN </a:t>
            </a:r>
          </a:p>
          <a:p>
            <a:pPr algn="ctr"/>
            <a:r>
              <a:rPr lang="en-US" sz="3200" b="1" dirty="0"/>
              <a:t>Starting Points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835E38-935B-8A41-9430-2FC8E1C523B8}"/>
              </a:ext>
            </a:extLst>
          </p:cNvPr>
          <p:cNvSpPr txBox="1"/>
          <p:nvPr/>
        </p:nvSpPr>
        <p:spPr>
          <a:xfrm>
            <a:off x="3645469" y="2697259"/>
            <a:ext cx="1031115" cy="73866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hlinkClick r:id="rId4"/>
              </a:rPr>
              <a:t>HG2</a:t>
            </a:r>
          </a:p>
          <a:p>
            <a:pPr algn="ctr"/>
            <a:r>
              <a:rPr lang="en-US" i="1" dirty="0" err="1">
                <a:hlinkClick r:id="rId4"/>
              </a:rPr>
              <a:t>Izala</a:t>
            </a:r>
            <a:endParaRPr lang="en-US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788D76-2AD6-814F-9370-DDB24100160D}"/>
              </a:ext>
            </a:extLst>
          </p:cNvPr>
          <p:cNvSpPr txBox="1"/>
          <p:nvPr/>
        </p:nvSpPr>
        <p:spPr>
          <a:xfrm>
            <a:off x="4636040" y="1797302"/>
            <a:ext cx="1031115" cy="73866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hlinkClick r:id="rId5"/>
              </a:rPr>
              <a:t>HG3</a:t>
            </a:r>
          </a:p>
          <a:p>
            <a:pPr algn="ctr"/>
            <a:r>
              <a:rPr lang="en-US" b="1" i="1" dirty="0" err="1">
                <a:hlinkClick r:id="rId5"/>
              </a:rPr>
              <a:t>Galesha</a:t>
            </a:r>
            <a:endParaRPr lang="en-US" b="1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AD178E-E0C5-6D48-B58C-794173EE541C}"/>
              </a:ext>
            </a:extLst>
          </p:cNvPr>
          <p:cNvSpPr txBox="1"/>
          <p:nvPr/>
        </p:nvSpPr>
        <p:spPr>
          <a:xfrm>
            <a:off x="5959565" y="1306209"/>
            <a:ext cx="929304" cy="73866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hlinkClick r:id="rId6"/>
              </a:rPr>
              <a:t>HG4</a:t>
            </a:r>
          </a:p>
          <a:p>
            <a:pPr algn="ctr"/>
            <a:r>
              <a:rPr lang="en-US" b="1" i="1" dirty="0" err="1">
                <a:hlinkClick r:id="rId6"/>
              </a:rPr>
              <a:t>Imifino</a:t>
            </a:r>
            <a:endParaRPr lang="en-US" b="1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FE3148-9EC5-424D-B791-6DE7D636EDFA}"/>
              </a:ext>
            </a:extLst>
          </p:cNvPr>
          <p:cNvSpPr txBox="1"/>
          <p:nvPr/>
        </p:nvSpPr>
        <p:spPr>
          <a:xfrm>
            <a:off x="7277387" y="2296079"/>
            <a:ext cx="1156891" cy="73866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hlinkClick r:id="rId7"/>
              </a:rPr>
              <a:t>HG5</a:t>
            </a:r>
          </a:p>
          <a:p>
            <a:pPr algn="ctr"/>
            <a:r>
              <a:rPr lang="en-ZA" b="1" i="1" dirty="0" err="1">
                <a:hlinkClick r:id="rId7"/>
              </a:rPr>
              <a:t>Umhlaba</a:t>
            </a:r>
            <a:endParaRPr lang="en-US" b="1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D2862-EFC4-A54E-A9D1-45FD9CBBAB60}"/>
              </a:ext>
            </a:extLst>
          </p:cNvPr>
          <p:cNvSpPr txBox="1"/>
          <p:nvPr/>
        </p:nvSpPr>
        <p:spPr>
          <a:xfrm>
            <a:off x="5456187" y="3097630"/>
            <a:ext cx="1394063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hlinkClick r:id="rId8"/>
              </a:rPr>
              <a:t>HG1</a:t>
            </a:r>
            <a:endParaRPr lang="en-US" sz="2400" b="1" i="1" dirty="0">
              <a:solidFill>
                <a:schemeClr val="accent6">
                  <a:lumMod val="50000"/>
                </a:schemeClr>
              </a:solidFill>
              <a:hlinkClick r:id="" action="ppaction://noaction"/>
            </a:endParaRPr>
          </a:p>
          <a:p>
            <a:pPr algn="ctr"/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hlinkClick r:id="" action="ppaction://noaction"/>
              </a:rPr>
              <a:t>SDG Concerns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ABFBE8-C218-4E44-BF23-1349E6459A76}"/>
              </a:ext>
            </a:extLst>
          </p:cNvPr>
          <p:cNvSpPr txBox="1"/>
          <p:nvPr/>
        </p:nvSpPr>
        <p:spPr>
          <a:xfrm>
            <a:off x="2484578" y="6394892"/>
            <a:ext cx="7450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9"/>
              </a:rPr>
              <a:t>https://www.youtube.com/channel/UCtJI_qWsmtRJzwugEAIlWTw/videos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262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29"/>
    </mc:Choice>
    <mc:Fallback xmlns="">
      <p:transition spd="slow" advTm="3182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8.9|1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5.3|8.1|5.5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0.9|2.7|8.9|4.5|3.9|4.9|4.3|3|3.7|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20|3.5|10|7.9|12.7|1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5.3|3.6|36.3|7.5|3|2.4|2.2|2.9|1.5|2.2|1.9|9.1|2.9|4.2|4.7|3.8|5.3|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5.2|10.4|9.5|5.9|1.8|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7|4.8|9.7|7.3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1.2|19.8|3.8|5.2|4|0.9|3.1|0.6|0.6|0.6|0.7|0.7|0.7|2.7|6|7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5|3.4|2.3|1.8|6.6|3.2|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1086</Words>
  <Application>Microsoft Macintosh PowerPoint</Application>
  <PresentationFormat>Breitbild</PresentationFormat>
  <Paragraphs>176</Paragraphs>
  <Slides>10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DIN</vt:lpstr>
      <vt:lpstr>Montserrat</vt:lpstr>
      <vt:lpstr>Office Theme</vt:lpstr>
      <vt:lpstr>Education 2030 and the SDGS:  Towards a new social contract  for future sustainability</vt:lpstr>
      <vt:lpstr>PowerPoint-Präsentation</vt:lpstr>
      <vt:lpstr>Clarifying a new social contract for Re-imagining our futures together (UNESCO 2021) </vt:lpstr>
      <vt:lpstr>PowerPoint-Präsentation</vt:lpstr>
      <vt:lpstr>2. One Country – One Goal:  Reducing youth unemployment and poverty by 90% by 2035.</vt:lpstr>
      <vt:lpstr>PowerPoint-Präsentation</vt:lpstr>
      <vt:lpstr>PowerPoint-Präsentation</vt:lpstr>
      <vt:lpstr>PowerPoint-Präsentation</vt:lpstr>
      <vt:lpstr>PowerPoint-Präsentation</vt:lpstr>
      <vt:lpstr>References: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O'Donoghue</dc:creator>
  <cp:lastModifiedBy>Constanze Cürten</cp:lastModifiedBy>
  <cp:revision>101</cp:revision>
  <dcterms:created xsi:type="dcterms:W3CDTF">2021-05-04T13:10:21Z</dcterms:created>
  <dcterms:modified xsi:type="dcterms:W3CDTF">2021-12-20T15:54:26Z</dcterms:modified>
</cp:coreProperties>
</file>